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35" r:id="rId1"/>
  </p:sldMasterIdLst>
  <p:notesMasterIdLst>
    <p:notesMasterId r:id="rId65"/>
  </p:notesMasterIdLst>
  <p:sldIdLst>
    <p:sldId id="256" r:id="rId2"/>
    <p:sldId id="361" r:id="rId3"/>
    <p:sldId id="260" r:id="rId4"/>
    <p:sldId id="389" r:id="rId5"/>
    <p:sldId id="371" r:id="rId6"/>
    <p:sldId id="372" r:id="rId7"/>
    <p:sldId id="375" r:id="rId8"/>
    <p:sldId id="370" r:id="rId9"/>
    <p:sldId id="376" r:id="rId10"/>
    <p:sldId id="382" r:id="rId11"/>
    <p:sldId id="386" r:id="rId12"/>
    <p:sldId id="387" r:id="rId13"/>
    <p:sldId id="368" r:id="rId14"/>
    <p:sldId id="391" r:id="rId15"/>
    <p:sldId id="408" r:id="rId16"/>
    <p:sldId id="526" r:id="rId17"/>
    <p:sldId id="505" r:id="rId18"/>
    <p:sldId id="393" r:id="rId19"/>
    <p:sldId id="395" r:id="rId20"/>
    <p:sldId id="506" r:id="rId21"/>
    <p:sldId id="507" r:id="rId22"/>
    <p:sldId id="509" r:id="rId23"/>
    <p:sldId id="405" r:id="rId24"/>
    <p:sldId id="265" r:id="rId25"/>
    <p:sldId id="366" r:id="rId26"/>
    <p:sldId id="409" r:id="rId27"/>
    <p:sldId id="365" r:id="rId28"/>
    <p:sldId id="390" r:id="rId29"/>
    <p:sldId id="410" r:id="rId30"/>
    <p:sldId id="489" r:id="rId31"/>
    <p:sldId id="411" r:id="rId32"/>
    <p:sldId id="413" r:id="rId33"/>
    <p:sldId id="414" r:id="rId34"/>
    <p:sldId id="415" r:id="rId35"/>
    <p:sldId id="412" r:id="rId36"/>
    <p:sldId id="514" r:id="rId37"/>
    <p:sldId id="430" r:id="rId38"/>
    <p:sldId id="494" r:id="rId39"/>
    <p:sldId id="513" r:id="rId40"/>
    <p:sldId id="438" r:id="rId41"/>
    <p:sldId id="429" r:id="rId42"/>
    <p:sldId id="511" r:id="rId43"/>
    <p:sldId id="527" r:id="rId44"/>
    <p:sldId id="528" r:id="rId45"/>
    <p:sldId id="416" r:id="rId46"/>
    <p:sldId id="417" r:id="rId47"/>
    <p:sldId id="419" r:id="rId48"/>
    <p:sldId id="422" r:id="rId49"/>
    <p:sldId id="423" r:id="rId50"/>
    <p:sldId id="529" r:id="rId51"/>
    <p:sldId id="421" r:id="rId52"/>
    <p:sldId id="530" r:id="rId53"/>
    <p:sldId id="469" r:id="rId54"/>
    <p:sldId id="521" r:id="rId55"/>
    <p:sldId id="519" r:id="rId56"/>
    <p:sldId id="531" r:id="rId57"/>
    <p:sldId id="520" r:id="rId58"/>
    <p:sldId id="476" r:id="rId59"/>
    <p:sldId id="512" r:id="rId60"/>
    <p:sldId id="532" r:id="rId61"/>
    <p:sldId id="534" r:id="rId62"/>
    <p:sldId id="535" r:id="rId63"/>
    <p:sldId id="533"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5"/>
            <p14:sldId id="370"/>
            <p14:sldId id="376"/>
            <p14:sldId id="382"/>
            <p14:sldId id="386"/>
            <p14:sldId id="387"/>
            <p14:sldId id="368"/>
            <p14:sldId id="391"/>
            <p14:sldId id="408"/>
          </p14:sldIdLst>
        </p14:section>
        <p14:section name="16s vs metagenomics" id="{CCEE48BB-F61E-0B42-88B8-00D23A165865}">
          <p14:sldIdLst>
            <p14:sldId id="526"/>
            <p14:sldId id="505"/>
          </p14:sldIdLst>
        </p14:section>
        <p14:section name="Experimental Design: Community Profiling" id="{11ED975F-DB30-D742-B9F7-AF759C245996}">
          <p14:sldIdLst>
            <p14:sldId id="393"/>
            <p14:sldId id="395"/>
            <p14:sldId id="506"/>
            <p14:sldId id="507"/>
            <p14:sldId id="509"/>
            <p14:sldId id="405"/>
          </p14:sldIdLst>
        </p14:section>
        <p14:section name="Introduction to Sequencing" id="{B6EB16D4-C2A9-4B40-81DE-6ABBDC7882A7}">
          <p14:sldIdLst>
            <p14:sldId id="265"/>
            <p14:sldId id="366"/>
            <p14:sldId id="409"/>
            <p14:sldId id="365"/>
            <p14:sldId id="390"/>
          </p14:sldIdLst>
        </p14:section>
        <p14:section name="dbcAmplicons: Generating Amplicons" id="{062E9117-FB7F-F840-885C-DFD63C3ACA9E}">
          <p14:sldIdLst>
            <p14:sldId id="410"/>
            <p14:sldId id="489"/>
            <p14:sldId id="411"/>
            <p14:sldId id="413"/>
            <p14:sldId id="414"/>
            <p14:sldId id="415"/>
            <p14:sldId id="412"/>
            <p14:sldId id="514"/>
            <p14:sldId id="430"/>
            <p14:sldId id="494"/>
            <p14:sldId id="513"/>
            <p14:sldId id="438"/>
            <p14:sldId id="429"/>
            <p14:sldId id="511"/>
            <p14:sldId id="527"/>
            <p14:sldId id="528"/>
          </p14:sldIdLst>
        </p14:section>
        <p14:section name="dbcAmplicons: Python Application" id="{EBA5F6B6-401F-4E47-9A49-1201A4AD4A03}">
          <p14:sldIdLst>
            <p14:sldId id="416"/>
            <p14:sldId id="417"/>
            <p14:sldId id="419"/>
            <p14:sldId id="422"/>
            <p14:sldId id="423"/>
            <p14:sldId id="529"/>
            <p14:sldId id="421"/>
            <p14:sldId id="530"/>
            <p14:sldId id="469"/>
            <p14:sldId id="521"/>
            <p14:sldId id="519"/>
            <p14:sldId id="531"/>
            <p14:sldId id="520"/>
            <p14:sldId id="476"/>
            <p14:sldId id="512"/>
          </p14:sldIdLst>
        </p14:section>
        <p14:section name="Post Processing" id="{A528946F-E416-9641-B1A7-D369AB80422B}">
          <p14:sldIdLst>
            <p14:sldId id="532"/>
            <p14:sldId id="534"/>
            <p14:sldId id="535"/>
            <p14:sldId id="5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381"/>
    <p:restoredTop sz="97992" autoAdjust="0"/>
  </p:normalViewPr>
  <p:slideViewPr>
    <p:cSldViewPr snapToGrid="0" snapToObjects="1" showGuides="1">
      <p:cViewPr>
        <p:scale>
          <a:sx n="90" d="100"/>
          <a:sy n="90" d="100"/>
        </p:scale>
        <p:origin x="304" y="22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7</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983101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45767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71803-6BD7-554E-8A98-DA69116549C9}" type="datetimeFigureOut">
              <a:rPr lang="en-US" smtClean="0"/>
              <a:t>3/13/17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71803-6BD7-554E-8A98-DA69116549C9}" type="datetimeFigureOut">
              <a:rPr lang="en-US" smtClean="0"/>
              <a:t>3/13/17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71803-6BD7-554E-8A98-DA69116549C9}" type="datetimeFigureOut">
              <a:rPr lang="en-US" smtClean="0"/>
              <a:t>3/13/17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71803-6BD7-554E-8A98-DA69116549C9}" type="datetimeFigureOut">
              <a:rPr lang="en-US" smtClean="0"/>
              <a:t>3/13/17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F71803-6BD7-554E-8A98-DA69116549C9}" type="datetimeFigureOut">
              <a:rPr lang="en-US" smtClean="0"/>
              <a:t>3/13/17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b="1" i="0" baseline="0">
                <a:solidFill>
                  <a:srgbClr val="002755"/>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2F685E9-F336-DA43-872C-F1B331008B39}" type="slidenum">
              <a:rPr lang="en-US" smtClean="0"/>
              <a:t>‹#›</a:t>
            </a:fld>
            <a:endParaRPr lang="en-US"/>
          </a:p>
        </p:txBody>
      </p:sp>
      <p:sp>
        <p:nvSpPr>
          <p:cNvPr id="7" name="Rectangle 6"/>
          <p:cNvSpPr/>
          <p:nvPr/>
        </p:nvSpPr>
        <p:spPr>
          <a:xfrm>
            <a:off x="1" y="0"/>
            <a:ext cx="521804"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3596411" y="2733289"/>
            <a:ext cx="7734505" cy="475162"/>
          </a:xfrm>
          <a:prstGeom prst="rect">
            <a:avLst/>
          </a:prstGeom>
        </p:spPr>
      </p:pic>
    </p:spTree>
    <p:extLst>
      <p:ext uri="{BB962C8B-B14F-4D97-AF65-F5344CB8AC3E}">
        <p14:creationId xmlns:p14="http://schemas.microsoft.com/office/powerpoint/2010/main" val="1010548211"/>
      </p:ext>
    </p:extLst>
  </p:cSld>
  <p:clrMap bg1="lt1" tx1="dk1" bg2="lt2" tx2="dk2" accent1="accent1" accent2="accent2" accent3="accent3" accent4="accent4" accent5="accent5" accent6="accent6" hlink="hlink" folHlink="folHlink"/>
  <p:sldLayoutIdLst>
    <p:sldLayoutId id="2147484536" r:id="rId1"/>
    <p:sldLayoutId id="2147484537" r:id="rId2"/>
    <p:sldLayoutId id="2147484538" r:id="rId3"/>
    <p:sldLayoutId id="2147484539" r:id="rId4"/>
    <p:sldLayoutId id="2147484540" r:id="rId5"/>
    <p:sldLayoutId id="2147484541" r:id="rId6"/>
    <p:sldLayoutId id="2147484542" r:id="rId7"/>
    <p:sldLayoutId id="2147484543" r:id="rId8"/>
    <p:sldLayoutId id="2147484544" r:id="rId9"/>
    <p:sldLayoutId id="2147484545" r:id="rId10"/>
    <p:sldLayoutId id="2147484546" r:id="rId11"/>
    <p:sldLayoutId id="2147484547" r:id="rId12"/>
    <p:sldLayoutId id="2147484548"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 Id="rId9"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dstreett/FLASH2" TargetMode="External"/><Relationship Id="rId4" Type="http://schemas.openxmlformats.org/officeDocument/2006/relationships/hyperlink" Target="https://github.com/rdpstaff/RDPTools" TargetMode="External"/><Relationship Id="rId5" Type="http://schemas.openxmlformats.org/officeDocument/2006/relationships/hyperlink" Target="https://github.com/BenLangmead/bowtie2" TargetMode="External"/><Relationship Id="rId1" Type="http://schemas.openxmlformats.org/officeDocument/2006/relationships/slideLayout" Target="../slideLayouts/slideLayout2.xml"/><Relationship Id="rId2" Type="http://schemas.openxmlformats.org/officeDocument/2006/relationships/hyperlink" Target="https://github.com/msettles/dbcAmplic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hyperlink" Target="http://journals.plos.org/plosone/article?id=info:doi/10.1371/journal.pone.0070837"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biom-format.org/" TargetMode="External"/><Relationship Id="rId4" Type="http://schemas.openxmlformats.org/officeDocument/2006/relationships/hyperlink" Target="http://www.earthmicrobiome.org/" TargetMode="External"/><Relationship Id="rId5" Type="http://schemas.openxmlformats.org/officeDocument/2006/relationships/hyperlink" Target="http://gensc.org/" TargetMode="External"/><Relationship Id="rId6"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cran/vegetarian" TargetMode="External"/><Relationship Id="rId4" Type="http://schemas.openxmlformats.org/officeDocument/2006/relationships/hyperlink" Target="https://joey711.github.io/phyloseq/" TargetMode="External"/><Relationship Id="rId1" Type="http://schemas.openxmlformats.org/officeDocument/2006/relationships/slideLayout" Target="../slideLayouts/slideLayout2.xml"/><Relationship Id="rId2" Type="http://schemas.openxmlformats.org/officeDocument/2006/relationships/hyperlink" Target="https://github.com/vegandevs/vega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l09.biol.umontreal.ca/PLcourses/Section_7.7_Transformations.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hyperlink" Target="http://dnatech.genomecenter.ucdavis.edu/" TargetMode="External"/><Relationship Id="rId4" Type="http://schemas.openxmlformats.org/officeDocument/2006/relationships/hyperlink" Target="http://bioinformatics.ucdavis.edu/" TargetMode="External"/><Relationship Id="rId1" Type="http://schemas.openxmlformats.org/officeDocument/2006/relationships/slideLayout" Target="../slideLayouts/slideLayout2.xml"/><Relationship Id="rId2" Type="http://schemas.openxmlformats.org/officeDocument/2006/relationships/hyperlink" Target="http://www.ucdmc.ucdavis.edu/medmicro/hmsbcore/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dirty="0" smtClean="0"/>
              <a:t/>
            </a:r>
            <a:br>
              <a:rPr lang="en-US" dirty="0" smtClean="0"/>
            </a:br>
            <a:endParaRPr lang="en-US" dirty="0"/>
          </a:p>
        </p:txBody>
      </p:sp>
      <p:sp>
        <p:nvSpPr>
          <p:cNvPr id="5" name="Subtitle 4"/>
          <p:cNvSpPr>
            <a:spLocks noGrp="1"/>
          </p:cNvSpPr>
          <p:nvPr>
            <p:ph type="subTitle" idx="1"/>
          </p:nvPr>
        </p:nvSpPr>
        <p:spPr/>
        <p:txBody>
          <a:bodyPr>
            <a:normAutofit/>
          </a:bodyPr>
          <a:lstStyle/>
          <a:p>
            <a:r>
              <a:rPr lang="en-US" dirty="0"/>
              <a:t>Bioinformatics </a:t>
            </a:r>
            <a:r>
              <a:rPr lang="en-US" dirty="0" smtClean="0"/>
              <a:t>Core</a:t>
            </a:r>
            <a:endParaRPr lang="en-US" dirty="0"/>
          </a:p>
          <a:p>
            <a:r>
              <a:rPr lang="en-US" dirty="0"/>
              <a:t>Genome </a:t>
            </a:r>
            <a:r>
              <a:rPr lang="en-US" dirty="0" smtClean="0"/>
              <a:t>Center</a:t>
            </a:r>
            <a:endParaRPr lang="en-US" dirty="0"/>
          </a:p>
          <a:p>
            <a:r>
              <a:rPr lang="en-US" dirty="0"/>
              <a:t>UC </a:t>
            </a:r>
            <a:r>
              <a:rPr lang="en-US" dirty="0" smtClean="0"/>
              <a:t>Davis</a:t>
            </a:r>
          </a:p>
          <a:p>
            <a:r>
              <a:rPr lang="en-US" dirty="0" err="1"/>
              <a:t>bioinformatics.ucdavis.edu</a:t>
            </a:r>
            <a:endParaRPr lang="en-US" dirty="0"/>
          </a:p>
          <a:p>
            <a:endParaRPr lang="en-US" dirty="0"/>
          </a:p>
        </p:txBody>
      </p:sp>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 done well</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Substrate</a:t>
            </a:r>
            <a:endParaRPr lang="en-US" dirty="0"/>
          </a:p>
        </p:txBody>
      </p:sp>
      <p:sp>
        <p:nvSpPr>
          <p:cNvPr id="13" name="Content Placeholder 12"/>
          <p:cNvSpPr>
            <a:spLocks noGrp="1"/>
          </p:cNvSpPr>
          <p:nvPr>
            <p:ph idx="1"/>
          </p:nvPr>
        </p:nvSpPr>
        <p:spPr/>
        <p:txBody>
          <a:bodyPr/>
          <a:lstStyle/>
          <a:p>
            <a:endParaRPr lang="en-US"/>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t>
            </a:r>
            <a:endParaRPr lang="en-US" dirty="0"/>
          </a:p>
        </p:txBody>
      </p:sp>
      <p:sp>
        <p:nvSpPr>
          <p:cNvPr id="7" name="TextBox 6"/>
          <p:cNvSpPr txBox="1"/>
          <p:nvPr/>
        </p:nvSpPr>
        <p:spPr>
          <a:xfrm>
            <a:off x="682454"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Prerequisites</a:t>
            </a:r>
            <a:endParaRPr lang="en-US" dirty="0"/>
          </a:p>
        </p:txBody>
      </p:sp>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a:p>
            <a:r>
              <a:rPr lang="en-US" dirty="0" smtClean="0">
                <a:solidFill>
                  <a:srgbClr val="0070C0"/>
                </a:solidFill>
              </a:rPr>
              <a:t>At least one programming language (</a:t>
            </a:r>
            <a:r>
              <a:rPr lang="en-US" dirty="0" err="1" smtClean="0">
                <a:solidFill>
                  <a:srgbClr val="0070C0"/>
                </a:solidFill>
              </a:rPr>
              <a:t>eg</a:t>
            </a:r>
            <a:r>
              <a:rPr lang="en-US" dirty="0" smtClean="0">
                <a:solidFill>
                  <a:srgbClr val="0070C0"/>
                </a:solidFill>
              </a:rPr>
              <a:t> python)</a:t>
            </a:r>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Bottom Line</a:t>
            </a:r>
            <a:endParaRPr lang="en-US" dirty="0"/>
          </a:p>
        </p:txBody>
      </p:sp>
      <p:sp>
        <p:nvSpPr>
          <p:cNvPr id="3" name="Content Placeholder 2"/>
          <p:cNvSpPr>
            <a:spLocks noGrp="1"/>
          </p:cNvSpPr>
          <p:nvPr>
            <p:ph idx="1"/>
          </p:nvPr>
        </p:nvSpPr>
        <p:spPr/>
        <p:txBody>
          <a:bodyPr>
            <a:normAutofit/>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vs. Metagenomics</a:t>
            </a:r>
            <a:endParaRPr lang="en-US" dirty="0"/>
          </a:p>
        </p:txBody>
      </p:sp>
      <p:sp>
        <p:nvSpPr>
          <p:cNvPr id="3" name="Content Placeholder 2"/>
          <p:cNvSpPr>
            <a:spLocks noGrp="1"/>
          </p:cNvSpPr>
          <p:nvPr>
            <p:ph idx="1"/>
          </p:nvPr>
        </p:nvSpPr>
        <p:spPr/>
        <p:txBody>
          <a:bodyPr/>
          <a:lstStyle/>
          <a:p>
            <a:r>
              <a:rPr lang="en-US" dirty="0" smtClean="0"/>
              <a:t>Metagenomics</a:t>
            </a:r>
          </a:p>
          <a:p>
            <a:pPr lvl="1"/>
            <a:r>
              <a:rPr lang="en-US" dirty="0" smtClean="0"/>
              <a:t>Shotgun libraries intended to sequence random genomic sequences from the entire bacterial community.</a:t>
            </a:r>
          </a:p>
          <a:p>
            <a:pPr lvl="1"/>
            <a:r>
              <a:rPr lang="en-US" dirty="0" smtClean="0"/>
              <a:t>Can be costly per sample ($500 to multi thousands per sample)</a:t>
            </a:r>
          </a:p>
          <a:p>
            <a:pPr lvl="1"/>
            <a:r>
              <a:rPr lang="en-US" dirty="0" smtClean="0"/>
              <a:t>Better resolution and sensitivity to characterize the sample</a:t>
            </a:r>
          </a:p>
          <a:p>
            <a:pPr lvl="1"/>
            <a:r>
              <a:rPr lang="en-US" dirty="0" smtClean="0"/>
              <a:t>Due to cost, can only do relatively few samples</a:t>
            </a:r>
          </a:p>
          <a:p>
            <a:r>
              <a:rPr lang="en-US" dirty="0"/>
              <a:t>A</a:t>
            </a:r>
            <a:r>
              <a:rPr lang="en-US" dirty="0" smtClean="0"/>
              <a:t>mplicon community profiling</a:t>
            </a:r>
          </a:p>
          <a:p>
            <a:pPr lvl="1"/>
            <a:r>
              <a:rPr lang="en-US" dirty="0" smtClean="0"/>
              <a:t>Sequence only one regions of one gene (e.g. 16s, ITS, LSU)</a:t>
            </a:r>
          </a:p>
          <a:p>
            <a:pPr lvl="1"/>
            <a:r>
              <a:rPr lang="en-US" dirty="0" smtClean="0"/>
              <a:t>Cheap per sample (at scale, down to $20/sample)</a:t>
            </a:r>
          </a:p>
          <a:p>
            <a:pPr lvl="1"/>
            <a:r>
              <a:rPr lang="en-US" dirty="0" smtClean="0"/>
              <a:t>Due to cost, can do many hundreds of samples make more global inferences</a:t>
            </a:r>
            <a:endParaRPr lang="en-US" dirty="0"/>
          </a:p>
        </p:txBody>
      </p:sp>
    </p:spTree>
    <p:extLst>
      <p:ext uri="{BB962C8B-B14F-4D97-AF65-F5344CB8AC3E}">
        <p14:creationId xmlns:p14="http://schemas.microsoft.com/office/powerpoint/2010/main" val="143647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Metagenomic</a:t>
            </a:r>
            <a:r>
              <a:rPr lang="en-US" dirty="0" smtClean="0"/>
              <a:t> Sequencing Designs</a:t>
            </a:r>
            <a:endParaRPr lang="en-US" dirty="0"/>
          </a:p>
        </p:txBody>
      </p:sp>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
        <p:nvSpPr>
          <p:cNvPr id="2" name="Text Placeholder 1"/>
          <p:cNvSpPr>
            <a:spLocks noGrp="1"/>
          </p:cNvSpPr>
          <p:nvPr>
            <p:ph type="body" idx="1"/>
          </p:nvPr>
        </p:nvSpPr>
        <p:spPr/>
        <p:txBody>
          <a:bodyPr/>
          <a:lstStyle/>
          <a:p>
            <a:r>
              <a:rPr lang="en-US" dirty="0" smtClean="0"/>
              <a:t>Section</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2" name="Content Placeholder 1"/>
          <p:cNvSpPr>
            <a:spLocks noGrp="1"/>
          </p:cNvSpPr>
          <p:nvPr>
            <p:ph idx="1"/>
          </p:nvPr>
        </p:nvSpPr>
        <p:spPr>
          <a:xfrm>
            <a:off x="637552" y="1719071"/>
            <a:ext cx="8151340" cy="4318658"/>
          </a:xfrm>
        </p:spPr>
        <p:txBody>
          <a:bodyPr>
            <a:normAutofit fontScale="925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Proposal Stage </a:t>
            </a:r>
            <a:r>
              <a:rPr lang="mr-IN" dirty="0" smtClean="0"/>
              <a:t>–</a:t>
            </a:r>
            <a:r>
              <a:rPr lang="en-US" dirty="0" smtClean="0"/>
              <a:t> Reads per sample</a:t>
            </a:r>
            <a:endParaRPr lang="en-US" dirty="0"/>
          </a:p>
        </p:txBody>
      </p:sp>
      <p:sp>
        <p:nvSpPr>
          <p:cNvPr id="2" name="Content Placeholder 1"/>
          <p:cNvSpPr>
            <a:spLocks noGrp="1"/>
          </p:cNvSpPr>
          <p:nvPr>
            <p:ph idx="1"/>
          </p:nvPr>
        </p:nvSpPr>
        <p:spPr>
          <a:xfrm>
            <a:off x="567811" y="1719071"/>
            <a:ext cx="8407893" cy="1688364"/>
          </a:xfrm>
        </p:spPr>
        <p:txBody>
          <a:bodyPr>
            <a:normAutofit/>
          </a:bodyPr>
          <a:lstStyle/>
          <a:p>
            <a:pPr marL="45720" indent="0">
              <a:buNone/>
            </a:pPr>
            <a:r>
              <a:rPr lang="en-US" dirty="0" smtClean="0"/>
              <a:t>Considerations</a:t>
            </a:r>
          </a:p>
          <a:p>
            <a:r>
              <a:rPr lang="en-US" dirty="0" smtClean="0"/>
              <a:t>Number of reads being sequenced</a:t>
            </a:r>
          </a:p>
          <a:p>
            <a:r>
              <a:rPr lang="en-US" dirty="0" smtClean="0"/>
              <a:t>Proportion that is diversity sample (e.g. </a:t>
            </a:r>
            <a:r>
              <a:rPr lang="en-US" dirty="0" err="1" smtClean="0"/>
              <a:t>PhiX</a:t>
            </a:r>
            <a:r>
              <a:rPr lang="en-US" dirty="0" smtClean="0"/>
              <a:t>)</a:t>
            </a:r>
            <a:endParaRPr lang="en-US" dirty="0"/>
          </a:p>
          <a:p>
            <a:r>
              <a:rPr lang="en-US" dirty="0" smtClean="0"/>
              <a:t>Number of samples being pooled in the run</a:t>
            </a:r>
          </a:p>
        </p:txBody>
      </p:sp>
      <p:sp>
        <p:nvSpPr>
          <p:cNvPr id="33" name="TextBox 32"/>
          <p:cNvSpPr txBox="1"/>
          <p:nvPr/>
        </p:nvSpPr>
        <p:spPr>
          <a:xfrm>
            <a:off x="289066" y="3328779"/>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mc:AlternateContent xmlns:mc="http://schemas.openxmlformats.org/markup-compatibility/2006" xmlns:a14="http://schemas.microsoft.com/office/drawing/2010/main">
        <mc:Choice Requires="a14">
          <p:sp>
            <p:nvSpPr>
              <p:cNvPr id="4" name="TextBox 3"/>
              <p:cNvSpPr txBox="1"/>
              <p:nvPr/>
            </p:nvSpPr>
            <p:spPr>
              <a:xfrm>
                <a:off x="1810366" y="3867909"/>
                <a:ext cx="5526898"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𝑟𝑒𝑎𝑑𝑠</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𝑟𝑒𝑎𝑑𝑠</m:t>
                          </m:r>
                          <m:r>
                            <m:rPr>
                              <m:lit/>
                            </m:rPr>
                            <a:rPr lang="en-US" b="0" i="1" smtClean="0">
                              <a:latin typeface="Cambria Math" charset="0"/>
                            </a:rPr>
                            <m:t>_</m:t>
                          </m:r>
                          <m:r>
                            <a:rPr lang="en-US" b="0" i="1" smtClean="0">
                              <a:latin typeface="Cambria Math" charset="0"/>
                            </a:rPr>
                            <m:t>𝑠𝑒𝑞𝑢𝑒𝑛𝑐𝑒𝑑</m:t>
                          </m:r>
                          <m:r>
                            <a:rPr lang="en-US" b="0" i="1" smtClean="0">
                              <a:latin typeface="Cambria Math" charset="0"/>
                            </a:rPr>
                            <m:t>∗</m:t>
                          </m:r>
                          <m:d>
                            <m:dPr>
                              <m:ctrlPr>
                                <a:rPr lang="en-US" b="0" i="1" smtClean="0">
                                  <a:latin typeface="Cambria Math" charset="0"/>
                                </a:rPr>
                              </m:ctrlPr>
                            </m:dPr>
                            <m:e>
                              <m:r>
                                <a:rPr lang="en-US" b="0" i="1" smtClean="0">
                                  <a:latin typeface="Cambria Math" charset="0"/>
                                </a:rPr>
                                <m:t>1 −</m:t>
                              </m:r>
                              <m:r>
                                <a:rPr lang="en-US" b="0" i="1" smtClean="0">
                                  <a:latin typeface="Cambria Math" charset="0"/>
                                </a:rPr>
                                <m:t>𝑑𝑖𝑣𝑒𝑟𝑠𝑖𝑡𝑦</m:t>
                              </m:r>
                              <m:r>
                                <m:rPr>
                                  <m:lit/>
                                </m:rPr>
                                <a:rPr lang="en-US" b="0" i="1" smtClean="0">
                                  <a:latin typeface="Cambria Math" charset="0"/>
                                </a:rPr>
                                <m:t>_</m:t>
                              </m:r>
                              <m:r>
                                <a:rPr lang="en-US" b="0" i="1" smtClean="0">
                                  <a:latin typeface="Cambria Math" charset="0"/>
                                </a:rPr>
                                <m:t>𝑠𝑎𝑚𝑝𝑙𝑒</m:t>
                              </m:r>
                            </m:e>
                          </m:d>
                        </m:num>
                        <m:den>
                          <m:r>
                            <a:rPr lang="en-US" b="0" i="1" smtClean="0">
                              <a:latin typeface="Cambria Math" charset="0"/>
                            </a:rPr>
                            <m:t>𝑛𝑢𝑚</m:t>
                          </m:r>
                          <m:r>
                            <m:rPr>
                              <m:lit/>
                            </m:rPr>
                            <a:rPr lang="en-US" b="0" i="1" smtClean="0">
                              <a:latin typeface="Cambria Math" charset="0"/>
                            </a:rPr>
                            <m:t>_</m:t>
                          </m:r>
                          <m:r>
                            <a:rPr lang="en-US" b="0" i="1" smtClean="0">
                              <a:latin typeface="Cambria Math" charset="0"/>
                            </a:rPr>
                            <m:t>𝑠𝑎𝑚𝑝𝑙𝑒𝑠</m:t>
                          </m:r>
                        </m:den>
                      </m:f>
                    </m:oMath>
                  </m:oMathPara>
                </a14:m>
                <a:endParaRPr lang="en-US"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810366" y="3867909"/>
                <a:ext cx="5526898" cy="584199"/>
              </a:xfrm>
              <a:prstGeom prst="rect">
                <a:avLst/>
              </a:prstGeom>
              <a:blipFill rotWithShape="0">
                <a:blip r:embed="rId2"/>
                <a:stretch>
                  <a:fillRect/>
                </a:stretch>
              </a:blipFill>
            </p:spPr>
            <p:txBody>
              <a:bodyPr/>
              <a:lstStyle/>
              <a:p>
                <a:r>
                  <a:rPr lang="en-US">
                    <a:noFill/>
                  </a:rPr>
                  <a:t> </a:t>
                </a:r>
              </a:p>
            </p:txBody>
          </p:sp>
        </mc:Fallback>
      </mc:AlternateContent>
      <p:sp>
        <p:nvSpPr>
          <p:cNvPr id="21" name="TextBox 20"/>
          <p:cNvSpPr txBox="1"/>
          <p:nvPr/>
        </p:nvSpPr>
        <p:spPr>
          <a:xfrm>
            <a:off x="303814" y="4454572"/>
            <a:ext cx="8565868" cy="461665"/>
          </a:xfrm>
          <a:prstGeom prst="rect">
            <a:avLst/>
          </a:prstGeom>
          <a:noFill/>
        </p:spPr>
        <p:txBody>
          <a:bodyPr wrap="square" rtlCol="0">
            <a:spAutoFit/>
          </a:bodyPr>
          <a:lstStyle/>
          <a:p>
            <a:pPr algn="ctr"/>
            <a:r>
              <a:rPr lang="en-US" sz="2400" b="1" dirty="0" smtClean="0"/>
              <a:t>example</a:t>
            </a:r>
            <a:endParaRPr lang="en-US" sz="2400" b="1" dirty="0"/>
          </a:p>
        </p:txBody>
      </p:sp>
      <mc:AlternateContent xmlns:mc="http://schemas.openxmlformats.org/markup-compatibility/2006" xmlns:a14="http://schemas.microsoft.com/office/drawing/2010/main">
        <mc:Choice Requires="a14">
          <p:sp>
            <p:nvSpPr>
              <p:cNvPr id="5" name="TextBox 4"/>
              <p:cNvSpPr txBox="1"/>
              <p:nvPr/>
            </p:nvSpPr>
            <p:spPr>
              <a:xfrm>
                <a:off x="3101252" y="4913565"/>
                <a:ext cx="2964786"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102,000</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18</m:t>
                          </m:r>
                          <m:r>
                            <a:rPr lang="en-US" b="0" i="1" smtClean="0">
                              <a:latin typeface="Cambria Math" charset="0"/>
                            </a:rPr>
                            <m:t>𝑒</m:t>
                          </m:r>
                          <m:r>
                            <a:rPr lang="en-US" b="0" i="1" smtClean="0">
                              <a:latin typeface="Cambria Math" charset="0"/>
                            </a:rPr>
                            <m:t>6 ∗</m:t>
                          </m:r>
                          <m:d>
                            <m:dPr>
                              <m:ctrlPr>
                                <a:rPr lang="en-US" b="0" i="1" smtClean="0">
                                  <a:latin typeface="Cambria Math" charset="0"/>
                                </a:rPr>
                              </m:ctrlPr>
                            </m:dPr>
                            <m:e>
                              <m:r>
                                <a:rPr lang="en-US" b="0" i="1" smtClean="0">
                                  <a:latin typeface="Cambria Math" charset="0"/>
                                </a:rPr>
                                <m:t>1−0.15</m:t>
                              </m:r>
                            </m:e>
                          </m:d>
                        </m:num>
                        <m:den>
                          <m:r>
                            <a:rPr lang="en-US" b="0" i="1" smtClean="0">
                              <a:latin typeface="Cambria Math" charset="0"/>
                            </a:rPr>
                            <m:t>150</m:t>
                          </m:r>
                        </m:den>
                      </m:f>
                    </m:oMath>
                  </m:oMathPara>
                </a14:m>
                <a:endParaRPr lang="en-US" b="0"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3101252" y="4913565"/>
                <a:ext cx="2964786" cy="584199"/>
              </a:xfrm>
              <a:prstGeom prst="rect">
                <a:avLst/>
              </a:prstGeom>
              <a:blipFill rotWithShape="0">
                <a:blip r:embed="rId3"/>
                <a:stretch>
                  <a:fillRect/>
                </a:stretch>
              </a:blipFill>
            </p:spPr>
            <p:txBody>
              <a:bodyPr/>
              <a:lstStyle/>
              <a:p>
                <a:r>
                  <a:rPr lang="en-US">
                    <a:noFill/>
                  </a:rPr>
                  <a:t> </a:t>
                </a:r>
              </a:p>
            </p:txBody>
          </p:sp>
        </mc:Fallback>
      </mc:AlternateContent>
      <p:sp>
        <p:nvSpPr>
          <p:cNvPr id="23" name="Content Placeholder 1"/>
          <p:cNvSpPr txBox="1">
            <a:spLocks/>
          </p:cNvSpPr>
          <p:nvPr/>
        </p:nvSpPr>
        <p:spPr>
          <a:xfrm>
            <a:off x="567811" y="5301424"/>
            <a:ext cx="8407893" cy="16883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45720" indent="0">
              <a:buFont typeface="Arial"/>
              <a:buNone/>
            </a:pPr>
            <a:r>
              <a:rPr lang="en-US" dirty="0" smtClean="0"/>
              <a:t>Recommendations</a:t>
            </a:r>
          </a:p>
          <a:p>
            <a:pPr marL="388620" indent="-342900"/>
            <a:r>
              <a:rPr lang="en-US" dirty="0" smtClean="0"/>
              <a:t>Illumina </a:t>
            </a:r>
            <a:r>
              <a:rPr lang="en-US" dirty="0" smtClean="0"/>
              <a:t>‘recommends’ </a:t>
            </a:r>
            <a:r>
              <a:rPr lang="en-US" dirty="0" smtClean="0"/>
              <a:t>100K per sample</a:t>
            </a:r>
          </a:p>
          <a:p>
            <a:pPr marL="388620" indent="-342900"/>
            <a:r>
              <a:rPr lang="en-US" dirty="0" smtClean="0"/>
              <a:t>I’ve used 30K per sample </a:t>
            </a:r>
            <a:r>
              <a:rPr lang="en-US" dirty="0" smtClean="0"/>
              <a:t>historically, others are fine with 3K per sample</a:t>
            </a:r>
            <a:endParaRPr lang="en-US" dirty="0" smtClean="0"/>
          </a:p>
          <a:p>
            <a:pPr marL="388620" indent="-342900"/>
            <a:r>
              <a:rPr lang="en-US" dirty="0" smtClean="0"/>
              <a:t>Really should have as many reads as your experiment needs</a:t>
            </a:r>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t>
            </a:r>
            <a:r>
              <a:rPr lang="en-US" dirty="0" smtClean="0"/>
              <a:t>arefaction curves</a:t>
            </a:r>
            <a:endParaRPr lang="en-US" dirty="0"/>
          </a:p>
        </p:txBody>
      </p:sp>
      <p:sp>
        <p:nvSpPr>
          <p:cNvPr id="2" name="Content Placeholder 1"/>
          <p:cNvSpPr>
            <a:spLocks noGrp="1"/>
          </p:cNvSpPr>
          <p:nvPr>
            <p:ph idx="1"/>
          </p:nvPr>
        </p:nvSpPr>
        <p:spPr>
          <a:xfrm>
            <a:off x="615333" y="5353648"/>
            <a:ext cx="8407893" cy="1403270"/>
          </a:xfrm>
        </p:spPr>
        <p:txBody>
          <a:bodyPr>
            <a:normAutofit/>
          </a:bodyPr>
          <a:lstStyle/>
          <a:p>
            <a:pPr marL="45720" indent="0">
              <a:buNone/>
            </a:pPr>
            <a:r>
              <a:rPr lang="en-US" dirty="0" smtClean="0"/>
              <a:t>However:</a:t>
            </a:r>
          </a:p>
          <a:p>
            <a:pPr marL="45720" indent="0">
              <a:buNone/>
            </a:pPr>
            <a:r>
              <a:rPr lang="en-US" dirty="0" smtClean="0"/>
              <a:t>“Waste </a:t>
            </a:r>
            <a:r>
              <a:rPr lang="en-US" dirty="0"/>
              <a:t>Not, Want Not: Why Rarefying Microbiome Data Is </a:t>
            </a:r>
            <a:r>
              <a:rPr lang="en-US" dirty="0" smtClean="0"/>
              <a:t>Inadmissible”</a:t>
            </a:r>
          </a:p>
          <a:p>
            <a:pPr marL="45720" indent="0">
              <a:buNone/>
            </a:pPr>
            <a:r>
              <a:rPr lang="en-US" sz="1600" dirty="0"/>
              <a:t>http://</a:t>
            </a:r>
            <a:r>
              <a:rPr lang="en-US" sz="1600" dirty="0" err="1" smtClean="0"/>
              <a:t>journals.plos.org</a:t>
            </a:r>
            <a:r>
              <a:rPr lang="en-US" sz="1600" dirty="0" smtClean="0"/>
              <a:t>/</a:t>
            </a:r>
            <a:r>
              <a:rPr lang="en-US" sz="1600" dirty="0" err="1" smtClean="0"/>
              <a:t>ploscompbiol</a:t>
            </a:r>
            <a:r>
              <a:rPr lang="en-US" sz="1600" dirty="0" smtClean="0"/>
              <a:t>/</a:t>
            </a:r>
            <a:r>
              <a:rPr lang="en-US" sz="1600" dirty="0" err="1" smtClean="0"/>
              <a:t>article?id</a:t>
            </a:r>
            <a:r>
              <a:rPr lang="en-US" sz="1600" dirty="0" smtClean="0"/>
              <a:t>=10.1371/journal.pcbi.1003531</a:t>
            </a:r>
            <a:endParaRPr lang="en-US" dirty="0" smtClean="0"/>
          </a:p>
        </p:txBody>
      </p:sp>
      <p:sp>
        <p:nvSpPr>
          <p:cNvPr id="5" name="TextBox 4"/>
          <p:cNvSpPr txBox="1"/>
          <p:nvPr/>
        </p:nvSpPr>
        <p:spPr>
          <a:xfrm>
            <a:off x="615333" y="2170832"/>
            <a:ext cx="3860326" cy="2308324"/>
          </a:xfrm>
          <a:prstGeom prst="rect">
            <a:avLst/>
          </a:prstGeom>
          <a:noFill/>
        </p:spPr>
        <p:txBody>
          <a:bodyPr wrap="square" rtlCol="0">
            <a:spAutoFit/>
          </a:bodyPr>
          <a:lstStyle/>
          <a:p>
            <a:pPr marL="342900" indent="-342900">
              <a:buFont typeface="Arial" charset="0"/>
              <a:buChar char="•"/>
            </a:pPr>
            <a:r>
              <a:rPr lang="en-US" sz="2400" dirty="0" smtClean="0"/>
              <a:t>’Deep’ sequence a number of test samples </a:t>
            </a:r>
          </a:p>
          <a:p>
            <a:r>
              <a:rPr lang="en-US" sz="2400" dirty="0"/>
              <a:t>	</a:t>
            </a:r>
            <a:r>
              <a:rPr lang="en-US" sz="2400" dirty="0" smtClean="0"/>
              <a:t>(~1M+ reads).</a:t>
            </a:r>
          </a:p>
          <a:p>
            <a:pPr marL="342900" indent="-342900">
              <a:buFont typeface="Arial" charset="0"/>
              <a:buChar char="•"/>
            </a:pPr>
            <a:r>
              <a:rPr lang="en-US" sz="2400" dirty="0" smtClean="0"/>
              <a:t>Plot rarefactions curves of Amplicons, to determine if saturation is achieved</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552" y="1690689"/>
            <a:ext cx="3861222" cy="3627437"/>
          </a:xfrm>
          <a:prstGeom prst="rect">
            <a:avLst/>
          </a:prstGeom>
        </p:spPr>
      </p:pic>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Take Homes</a:t>
            </a:r>
            <a:endParaRPr lang="en-US" dirty="0"/>
          </a:p>
        </p:txBody>
      </p:sp>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‘Longer’ reads are better than short reads.</a:t>
            </a:r>
          </a:p>
          <a:p>
            <a:r>
              <a:rPr lang="en-US" dirty="0" smtClean="0"/>
              <a:t>Libraries can be sequenced again, so do a pilot, estimate ‘contamination’, compute rarefaction/16s coverage then sequence more accordingly.</a:t>
            </a:r>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Cost Estimation</a:t>
            </a:r>
            <a:endParaRPr lang="en-US" dirty="0"/>
          </a:p>
        </p:txBody>
      </p:sp>
      <p:sp>
        <p:nvSpPr>
          <p:cNvPr id="2" name="Content Placeholder 1"/>
          <p:cNvSpPr>
            <a:spLocks noGrp="1"/>
          </p:cNvSpPr>
          <p:nvPr>
            <p:ph idx="1"/>
          </p:nvPr>
        </p:nvSpPr>
        <p:spPr/>
        <p:txBody>
          <a:bodyPr>
            <a:normAutofit/>
          </a:bodyPr>
          <a:lstStyle/>
          <a:p>
            <a:r>
              <a:rPr lang="en-US" dirty="0" smtClean="0"/>
              <a:t>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(Number of Lanes / runs</a:t>
            </a:r>
            <a:r>
              <a:rPr lang="en-US" dirty="0" smtClean="0"/>
              <a:t>)</a:t>
            </a:r>
          </a:p>
          <a:p>
            <a:pPr lvl="1"/>
            <a:r>
              <a:rPr lang="en-US" dirty="0" smtClean="0"/>
              <a:t>Because sequencing is an absolute cost, community profiling gets cheaper per sample the more you pool together. I have pooled as much as 1500 amplicons on one </a:t>
            </a:r>
            <a:r>
              <a:rPr lang="en-US" dirty="0" err="1" smtClean="0"/>
              <a:t>MiSeq</a:t>
            </a:r>
            <a:r>
              <a:rPr lang="en-US" dirty="0" smtClean="0"/>
              <a:t> V3 sequencing run.</a:t>
            </a:r>
            <a:endParaRPr lang="en-US" dirty="0" smtClean="0"/>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Sequencing</a:t>
            </a:r>
            <a:endParaRPr lang="en-US" dirty="0"/>
          </a:p>
        </p:txBody>
      </p:sp>
      <p:sp>
        <p:nvSpPr>
          <p:cNvPr id="2" name="Text Placeholder 1"/>
          <p:cNvSpPr>
            <a:spLocks noGrp="1"/>
          </p:cNvSpPr>
          <p:nvPr>
            <p:ph type="body" idx="1"/>
          </p:nvPr>
        </p:nvSpPr>
        <p:spPr/>
        <p:txBody>
          <a:bodyPr/>
          <a:lstStyle/>
          <a:p>
            <a:r>
              <a:rPr lang="en-US" dirty="0" smtClean="0"/>
              <a:t>Illumina</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sequencing</a:t>
            </a:r>
            <a:endParaRPr lang="en-US" dirty="0"/>
          </a:p>
        </p:txBody>
      </p:sp>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815554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737205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815554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810370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86731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250439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663791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452636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530117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468008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558214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687470" y="471243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530404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359705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333392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HISEQ sequencing</a:t>
            </a:r>
            <a:endParaRPr lang="en-US" dirty="0"/>
          </a:p>
        </p:txBody>
      </p:sp>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761174"/>
            <a:ext cx="8515350" cy="4119214"/>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352" y="1690689"/>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Double barcoded primer design</a:t>
            </a:r>
            <a:endParaRPr lang="en-US" dirty="0"/>
          </a:p>
        </p:txBody>
      </p:sp>
      <p:sp>
        <p:nvSpPr>
          <p:cNvPr id="6" name="Text Placeholder 5"/>
          <p:cNvSpPr>
            <a:spLocks noGrp="1"/>
          </p:cNvSpPr>
          <p:nvPr>
            <p:ph type="body" idx="1"/>
          </p:nvPr>
        </p:nvSpPr>
        <p:spPr/>
        <p:txBody>
          <a:bodyPr/>
          <a:lstStyle/>
          <a:p>
            <a:r>
              <a:rPr lang="en-US" dirty="0" smtClean="0"/>
              <a:t>Section</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Outline</a:t>
            </a:r>
            <a:endParaRPr lang="en-US" dirty="0"/>
          </a:p>
        </p:txBody>
      </p:sp>
      <p:sp>
        <p:nvSpPr>
          <p:cNvPr id="2" name="Content Placeholder 1"/>
          <p:cNvSpPr>
            <a:spLocks noGrp="1"/>
          </p:cNvSpPr>
          <p:nvPr>
            <p:ph idx="1"/>
          </p:nvPr>
        </p:nvSpPr>
        <p:spPr/>
        <p:txBody>
          <a:bodyPr>
            <a:normAutofit fontScale="92500" lnSpcReduction="20000"/>
          </a:bodyPr>
          <a:lstStyle/>
          <a:p>
            <a:pPr marL="0" indent="0">
              <a:buNone/>
            </a:pPr>
            <a:r>
              <a:rPr lang="en-US" dirty="0"/>
              <a:t>This </a:t>
            </a:r>
            <a:r>
              <a:rPr lang="en-US" dirty="0" smtClean="0"/>
              <a:t>workshop </a:t>
            </a:r>
            <a:r>
              <a:rPr lang="en-US" dirty="0"/>
              <a:t>is intended for those who are interested in and are in the planning stages of conducting an experiment to study microbial communities using amplicon based methods (16S, ITS, etc.).  Topics to be discussed will include:</a:t>
            </a:r>
          </a:p>
          <a:p>
            <a:r>
              <a:rPr lang="en-US" dirty="0" smtClean="0"/>
              <a:t>Bioinformatics IS a Data Science</a:t>
            </a:r>
          </a:p>
          <a:p>
            <a:r>
              <a:rPr lang="en-US" dirty="0"/>
              <a:t>The difference between Microbial Community Analysis and Metagenomics</a:t>
            </a:r>
          </a:p>
          <a:p>
            <a:r>
              <a:rPr lang="en-US" dirty="0" smtClean="0"/>
              <a:t>Experimental </a:t>
            </a:r>
            <a:r>
              <a:rPr lang="en-US" dirty="0"/>
              <a:t>Design</a:t>
            </a:r>
          </a:p>
          <a:p>
            <a:r>
              <a:rPr lang="en-US" dirty="0" smtClean="0"/>
              <a:t>Sample </a:t>
            </a:r>
            <a:r>
              <a:rPr lang="en-US" dirty="0"/>
              <a:t>preparation, best practices</a:t>
            </a:r>
          </a:p>
          <a:p>
            <a:r>
              <a:rPr lang="en-US" dirty="0"/>
              <a:t>High throughput sequencing basics and choices</a:t>
            </a:r>
          </a:p>
          <a:p>
            <a:r>
              <a:rPr lang="en-US" dirty="0"/>
              <a:t>Cost estimation</a:t>
            </a:r>
          </a:p>
          <a:p>
            <a:r>
              <a:rPr lang="en-US" dirty="0"/>
              <a:t>Microbial Community Analysis</a:t>
            </a:r>
          </a:p>
          <a:p>
            <a:pPr lvl="1"/>
            <a:r>
              <a:rPr lang="en-US" dirty="0"/>
              <a:t>Data cleanup and quality assurance</a:t>
            </a:r>
          </a:p>
          <a:p>
            <a:pPr lvl="1"/>
            <a:r>
              <a:rPr lang="en-US" dirty="0"/>
              <a:t>Assigning reads to </a:t>
            </a:r>
            <a:r>
              <a:rPr lang="en-US" dirty="0" smtClean="0"/>
              <a:t>taxa and </a:t>
            </a:r>
            <a:r>
              <a:rPr lang="en-US" dirty="0"/>
              <a:t>counting</a:t>
            </a:r>
          </a:p>
          <a:p>
            <a:pPr lvl="1"/>
            <a:r>
              <a:rPr lang="en-US" dirty="0"/>
              <a:t>Analysis of the output</a:t>
            </a:r>
          </a:p>
          <a:p>
            <a:r>
              <a:rPr lang="en-US" dirty="0"/>
              <a:t>Downstream analysis/visualizations and </a:t>
            </a:r>
            <a:r>
              <a:rPr lang="en-US" dirty="0" smtClean="0"/>
              <a:t>tables</a:t>
            </a:r>
            <a:r>
              <a:rPr lang="en-US" dirty="0"/>
              <a:t/>
            </a:r>
            <a:br>
              <a:rPr lang="en-US" dirty="0"/>
            </a:br>
            <a:endParaRPr lang="en-US" dirty="0" smtClean="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xfrm>
            <a:off x="712839" y="1236408"/>
            <a:ext cx="8229600" cy="4967599"/>
          </a:xfrm>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54921"/>
            <a:ext cx="3836563" cy="2537279"/>
          </a:xfrm>
          <a:prstGeom prst="rect">
            <a:avLst/>
          </a:prstGeom>
        </p:spPr>
      </p:pic>
      <p:sp>
        <p:nvSpPr>
          <p:cNvPr id="5" name="TextBox 4"/>
          <p:cNvSpPr txBox="1"/>
          <p:nvPr/>
        </p:nvSpPr>
        <p:spPr>
          <a:xfrm>
            <a:off x="1824191" y="47423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1618746"/>
            <a:ext cx="6065917" cy="1851276"/>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a:t>
            </a:r>
            <a:r>
              <a:rPr lang="en-US" sz="1905" dirty="0" smtClean="0"/>
              <a:t>(up to ~75bp</a:t>
            </a:r>
            <a:r>
              <a:rPr lang="en-US" sz="1905" dirty="0"/>
              <a:t>) that contain barcodes and sequencing </a:t>
            </a:r>
            <a:r>
              <a:rPr lang="en-US" sz="1905" dirty="0" smtClean="0"/>
              <a:t>adapters</a:t>
            </a:r>
          </a:p>
          <a:p>
            <a:pPr marL="194424" indent="-194424">
              <a:buFont typeface="Arial"/>
              <a:buChar char="•"/>
            </a:pPr>
            <a:r>
              <a:rPr lang="en-US" sz="1905" dirty="0" smtClean="0"/>
              <a:t>Custom sequencing primers amplify from target primer</a:t>
            </a:r>
            <a:endParaRPr lang="en-US" sz="1905" dirty="0"/>
          </a:p>
          <a:p>
            <a:pPr marL="194424" indent="-194424">
              <a:buFont typeface="Arial"/>
              <a:buChar char="•"/>
            </a:pPr>
            <a:r>
              <a:rPr lang="en-US" sz="1905" dirty="0"/>
              <a:t>Single or dual barcodes</a:t>
            </a:r>
          </a:p>
          <a:p>
            <a:pPr lvl="1"/>
            <a:r>
              <a:rPr lang="en-US" sz="1905" dirty="0"/>
              <a:t>(dual barcode </a:t>
            </a:r>
            <a:r>
              <a:rPr lang="en-US" sz="1905" dirty="0" smtClean="0"/>
              <a:t>are sometimes within read)</a:t>
            </a:r>
            <a:endParaRPr lang="en-US" sz="1905" dirty="0"/>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t>
            </a:r>
            <a:r>
              <a:rPr lang="en-US" dirty="0" smtClean="0"/>
              <a:t>Two Step PCR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59248"/>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r>
              <a:rPr lang="en-US" dirty="0" smtClean="0"/>
              <a:t>.</a:t>
            </a:r>
          </a:p>
          <a:p>
            <a:r>
              <a:rPr lang="en-US" dirty="0" smtClean="0"/>
              <a:t>Consistency across labs leads to predictability in the DNA Technologies Core, which leads to consistency in result.</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Primer Design</a:t>
            </a:r>
            <a:endParaRPr lang="en-US" dirty="0"/>
          </a:p>
        </p:txBody>
      </p:sp>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235155" y="5763112"/>
            <a:ext cx="3925018" cy="715581"/>
          </a:xfrm>
          <a:prstGeom prst="rect">
            <a:avLst/>
          </a:prstGeom>
          <a:noFill/>
        </p:spPr>
        <p:txBody>
          <a:bodyPr wrap="square" rtlCol="0">
            <a:spAutoFit/>
          </a:bodyPr>
          <a:lstStyle/>
          <a:p>
            <a:r>
              <a:rPr lang="en-US" sz="1350" dirty="0" smtClean="0"/>
              <a:t>Ns, resolve to be </a:t>
            </a:r>
            <a:r>
              <a:rPr lang="en-US" sz="1350" dirty="0"/>
              <a:t>PCR duplicate </a:t>
            </a:r>
            <a:r>
              <a:rPr lang="en-US" sz="1350" dirty="0" smtClean="0"/>
              <a:t>keys</a:t>
            </a:r>
          </a:p>
          <a:p>
            <a:r>
              <a:rPr lang="en-US" sz="1350" dirty="0" smtClean="0"/>
              <a:t>(Unique Molecular Indexes, UMIs)</a:t>
            </a:r>
          </a:p>
          <a:p>
            <a:r>
              <a:rPr lang="en-US" sz="1350" dirty="0" smtClean="0"/>
              <a:t>and </a:t>
            </a:r>
            <a:r>
              <a:rPr lang="en-US" sz="1350" dirty="0"/>
              <a:t>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t>QC: what is a “good” </a:t>
            </a:r>
            <a:r>
              <a:rPr lang="en-US" dirty="0" smtClean="0"/>
              <a:t>PCR </a:t>
            </a:r>
            <a:r>
              <a:rPr lang="en" dirty="0" smtClean="0"/>
              <a:t>library</a:t>
            </a:r>
            <a:r>
              <a:rPr lang="en" dirty="0"/>
              <a:t>?</a:t>
            </a:r>
          </a:p>
        </p:txBody>
      </p:sp>
      <p:sp>
        <p:nvSpPr>
          <p:cNvPr id="245" name="Shape 245"/>
          <p:cNvSpPr txBox="1">
            <a:spLocks noGrp="1"/>
          </p:cNvSpPr>
          <p:nvPr>
            <p:ph idx="1"/>
          </p:nvPr>
        </p:nvSpPr>
        <p:spPr>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grpSp>
        <p:nvGrpSpPr>
          <p:cNvPr id="2" name="Group 1"/>
          <p:cNvGrpSpPr/>
          <p:nvPr/>
        </p:nvGrpSpPr>
        <p:grpSpPr>
          <a:xfrm>
            <a:off x="793953"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408488" y="295967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26188" y="4850027"/>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98575" y="48690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990731" y="2907597"/>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64658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Pooling Samples/Amplicons</a:t>
            </a:r>
            <a:endParaRPr lang="en-US" dirty="0"/>
          </a:p>
        </p:txBody>
      </p:sp>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amplicons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Bioinformatics IS a Data Science</a:t>
            </a:r>
            <a:endParaRPr lang="en-US" dirty="0"/>
          </a:p>
        </p:txBody>
      </p:sp>
      <p:sp>
        <p:nvSpPr>
          <p:cNvPr id="5" name="Text Placeholder 4"/>
          <p:cNvSpPr>
            <a:spLocks noGrp="1"/>
          </p:cNvSpPr>
          <p:nvPr>
            <p:ph type="body" idx="1"/>
          </p:nvPr>
        </p:nvSpPr>
        <p:spPr/>
        <p:txBody>
          <a:bodyPr/>
          <a:lstStyle/>
          <a:p>
            <a:r>
              <a:rPr lang="en-US" dirty="0" smtClean="0"/>
              <a:t>Section</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635000" y="274637"/>
            <a:ext cx="8229600" cy="1143200"/>
          </a:xfrm>
          <a:prstGeom prst="rect">
            <a:avLst/>
          </a:prstGeom>
        </p:spPr>
        <p:txBody>
          <a:bodyPr vert="horz" lIns="91425" tIns="91425" rIns="91425" bIns="91425" rtlCol="0" anchor="ctr" anchorCtr="0">
            <a:noAutofit/>
          </a:bodyPr>
          <a:lstStyle/>
          <a:p>
            <a:r>
              <a:rPr lang="en" dirty="0">
                <a:solidFill>
                  <a:schemeClr val="tx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sp>
        <p:nvSpPr>
          <p:cNvPr id="6" name="Content Placeholder 2"/>
          <p:cNvSpPr>
            <a:spLocks noGrp="1"/>
          </p:cNvSpPr>
          <p:nvPr>
            <p:ph idx="1"/>
          </p:nvPr>
        </p:nvSpPr>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91451"/>
            <a:ext cx="5211189"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971804"/>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a:t>
            </a:r>
            <a:r>
              <a:rPr lang="en-US" sz="1905" dirty="0" smtClean="0"/>
              <a:t>primer</a:t>
            </a:r>
          </a:p>
          <a:p>
            <a:pPr marL="800100" lvl="1" indent="-342900">
              <a:buFont typeface="Wingdings" charset="2"/>
              <a:buChar char="v"/>
            </a:pPr>
            <a:r>
              <a:rPr lang="en-US" sz="1905" dirty="0"/>
              <a:t> </a:t>
            </a:r>
            <a:r>
              <a:rPr lang="en-US" sz="1905" dirty="0" smtClean="0"/>
              <a:t>In my opinion NOT a feature not a drawback</a:t>
            </a:r>
            <a:endParaRPr lang="en-US" sz="1905" dirty="0"/>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Analysis Workflow</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Identify barcodes</a:t>
            </a:r>
          </a:p>
          <a:p>
            <a:pPr marL="457200" indent="-457200">
              <a:buFont typeface="+mj-lt"/>
              <a:buAutoNum type="arabicPeriod"/>
            </a:pPr>
            <a:r>
              <a:rPr lang="en-US" dirty="0" smtClean="0"/>
              <a:t>Identify primer sequence (if present) and trim</a:t>
            </a:r>
          </a:p>
          <a:p>
            <a:pPr marL="457200" indent="-457200">
              <a:buFont typeface="+mj-lt"/>
              <a:buAutoNum type="arabicPeriod"/>
            </a:pPr>
            <a:r>
              <a:rPr lang="en-US" dirty="0" smtClean="0"/>
              <a:t>Overlap paired end reads to produce single read, full amplified </a:t>
            </a:r>
            <a:r>
              <a:rPr lang="en-US" dirty="0" smtClean="0"/>
              <a:t>target sequence</a:t>
            </a:r>
            <a:endParaRPr lang="en-US" dirty="0" smtClean="0"/>
          </a:p>
          <a:p>
            <a:pPr marL="457200" indent="-457200">
              <a:buFont typeface="+mj-lt"/>
              <a:buAutoNum type="arabicPeriod"/>
            </a:pPr>
            <a:r>
              <a:rPr lang="en-US" dirty="0" smtClean="0"/>
              <a:t>Generate operational taxonomic unites (“OTUs”), via clustering or classification</a:t>
            </a:r>
          </a:p>
          <a:p>
            <a:pPr marL="457200" indent="-457200">
              <a:buFont typeface="+mj-lt"/>
              <a:buAutoNum type="arabicPeriod"/>
            </a:pPr>
            <a:r>
              <a:rPr lang="en-US" dirty="0" smtClean="0"/>
              <a:t>Assign ”OTUs” to an organism</a:t>
            </a:r>
          </a:p>
          <a:p>
            <a:pPr marL="457200" indent="-457200">
              <a:buFont typeface="+mj-lt"/>
              <a:buAutoNum type="arabicPeriod"/>
            </a:pPr>
            <a:r>
              <a:rPr lang="en-US" dirty="0" smtClean="0"/>
              <a:t>Generate abundance tables</a:t>
            </a:r>
          </a:p>
          <a:p>
            <a:pPr marL="457200" indent="-457200">
              <a:buFont typeface="+mj-lt"/>
              <a:buAutoNum type="arabicPeriod"/>
            </a:pPr>
            <a:r>
              <a:rPr lang="en-US" dirty="0" smtClean="0"/>
              <a:t>Statistical testing</a:t>
            </a:r>
            <a:endParaRPr lang="en-US" dirty="0"/>
          </a:p>
        </p:txBody>
      </p:sp>
    </p:spTree>
    <p:extLst>
      <p:ext uri="{BB962C8B-B14F-4D97-AF65-F5344CB8AC3E}">
        <p14:creationId xmlns:p14="http://schemas.microsoft.com/office/powerpoint/2010/main" val="4108903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workflows</a:t>
            </a:r>
            <a:endParaRPr lang="en-US" dirty="0"/>
          </a:p>
        </p:txBody>
      </p:sp>
      <p:sp>
        <p:nvSpPr>
          <p:cNvPr id="3" name="Content Placeholder 2"/>
          <p:cNvSpPr>
            <a:spLocks noGrp="1"/>
          </p:cNvSpPr>
          <p:nvPr>
            <p:ph idx="1"/>
          </p:nvPr>
        </p:nvSpPr>
        <p:spPr/>
        <p:txBody>
          <a:bodyPr/>
          <a:lstStyle/>
          <a:p>
            <a:r>
              <a:rPr lang="en-US" dirty="0" err="1" smtClean="0"/>
              <a:t>Qiime</a:t>
            </a:r>
            <a:endParaRPr lang="en-US" dirty="0" smtClean="0"/>
          </a:p>
          <a:p>
            <a:pPr lvl="1"/>
            <a:r>
              <a:rPr lang="en-US" dirty="0" smtClean="0"/>
              <a:t>Worst piece of software to install ever</a:t>
            </a:r>
          </a:p>
          <a:p>
            <a:r>
              <a:rPr lang="en-US" dirty="0" err="1" smtClean="0"/>
              <a:t>Mothur</a:t>
            </a:r>
            <a:endParaRPr lang="en-US" dirty="0" smtClean="0"/>
          </a:p>
          <a:p>
            <a:r>
              <a:rPr lang="en-US" dirty="0" err="1" smtClean="0"/>
              <a:t>dbcAmplicons</a:t>
            </a:r>
            <a:r>
              <a:rPr lang="en-US" dirty="0" smtClean="0"/>
              <a:t> (my software)</a:t>
            </a:r>
          </a:p>
          <a:p>
            <a:endParaRPr lang="en-US" dirty="0"/>
          </a:p>
        </p:txBody>
      </p:sp>
    </p:spTree>
    <p:extLst>
      <p:ext uri="{BB962C8B-B14F-4D97-AF65-F5344CB8AC3E}">
        <p14:creationId xmlns:p14="http://schemas.microsoft.com/office/powerpoint/2010/main" val="1922642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the </a:t>
            </a:r>
            <a:r>
              <a:rPr lang="en-US" dirty="0" smtClean="0"/>
              <a:t>SRA</a:t>
            </a:r>
          </a:p>
          <a:p>
            <a:r>
              <a:rPr lang="en-US" dirty="0" err="1" smtClean="0"/>
              <a:t>preprocPair_with_inlineBC.py</a:t>
            </a:r>
            <a:endParaRPr lang="en-US" dirty="0" smtClean="0"/>
          </a:p>
          <a:p>
            <a:pPr lvl="1"/>
            <a:r>
              <a:rPr lang="en-US" dirty="0" smtClean="0"/>
              <a:t>Cut our inline BC and create 4 reads for standard input processing</a:t>
            </a:r>
          </a:p>
          <a:p>
            <a:pPr lvl="1"/>
            <a:r>
              <a:rPr lang="en-US" dirty="0" smtClean="0"/>
              <a:t>Will work with ”Mills lab” protocol</a:t>
            </a:r>
          </a:p>
          <a:p>
            <a:r>
              <a:rPr lang="en-US" dirty="0" err="1" smtClean="0"/>
              <a:t>dbcVersionReport.sh</a:t>
            </a:r>
            <a:endParaRPr lang="en-US" dirty="0" smtClean="0"/>
          </a:p>
          <a:p>
            <a:pPr lvl="1"/>
            <a:r>
              <a:rPr lang="en-US" dirty="0" smtClean="0"/>
              <a:t>Print ou</a:t>
            </a:r>
            <a:r>
              <a:rPr lang="en-US" dirty="0" smtClean="0"/>
              <a:t>t version numbers of all tools</a:t>
            </a:r>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smtClean="0"/>
              <a:t>: </a:t>
            </a:r>
            <a:r>
              <a:rPr lang="en-US" dirty="0" smtClean="0"/>
              <a:t>dependent </a:t>
            </a:r>
            <a:r>
              <a:rPr lang="en-US" dirty="0" smtClean="0"/>
              <a:t>software</a:t>
            </a:r>
            <a:endParaRPr lang="en-US" dirty="0"/>
          </a:p>
        </p:txBody>
      </p:sp>
      <p:sp>
        <p:nvSpPr>
          <p:cNvPr id="3" name="Content Placeholder 2"/>
          <p:cNvSpPr>
            <a:spLocks noGrp="1"/>
          </p:cNvSpPr>
          <p:nvPr>
            <p:ph idx="1"/>
          </p:nvPr>
        </p:nvSpPr>
        <p:spPr/>
        <p:txBody>
          <a:bodyPr/>
          <a:lstStyle/>
          <a:p>
            <a:r>
              <a:rPr lang="en-US" dirty="0" err="1"/>
              <a:t>dbcAmplicons</a:t>
            </a:r>
            <a:endParaRPr lang="en-US" dirty="0"/>
          </a:p>
          <a:p>
            <a:pPr lvl="1"/>
            <a:r>
              <a:rPr lang="en-US" dirty="0">
                <a:hlinkClick r:id="rId2"/>
              </a:rPr>
              <a:t>https://github.com/msettles/dbcAmplicons</a:t>
            </a:r>
            <a:endParaRPr lang="en-US" dirty="0"/>
          </a:p>
          <a:p>
            <a:r>
              <a:rPr lang="en-US" dirty="0" smtClean="0"/>
              <a:t>Flash2</a:t>
            </a:r>
            <a:r>
              <a:rPr lang="en-US" dirty="0" smtClean="0"/>
              <a:t>, for overlapping </a:t>
            </a:r>
            <a:r>
              <a:rPr lang="en-US" dirty="0" smtClean="0"/>
              <a:t>reads</a:t>
            </a:r>
          </a:p>
          <a:p>
            <a:pPr lvl="1"/>
            <a:r>
              <a:rPr lang="en-US" dirty="0">
                <a:hlinkClick r:id="rId3"/>
              </a:rPr>
              <a:t>https://</a:t>
            </a:r>
            <a:r>
              <a:rPr lang="en-US" dirty="0" smtClean="0">
                <a:hlinkClick r:id="rId3"/>
              </a:rPr>
              <a:t>github.com/dstreett/FLASH2</a:t>
            </a:r>
            <a:endParaRPr lang="en-US" dirty="0" smtClean="0"/>
          </a:p>
          <a:p>
            <a:r>
              <a:rPr lang="en-US" dirty="0" smtClean="0"/>
              <a:t>RDP for </a:t>
            </a:r>
            <a:r>
              <a:rPr lang="en-US" dirty="0" smtClean="0"/>
              <a:t>classification</a:t>
            </a:r>
          </a:p>
          <a:p>
            <a:pPr lvl="1"/>
            <a:r>
              <a:rPr lang="en-US" dirty="0">
                <a:hlinkClick r:id="rId4"/>
              </a:rPr>
              <a:t>https://</a:t>
            </a:r>
            <a:r>
              <a:rPr lang="en-US" dirty="0" smtClean="0">
                <a:hlinkClick r:id="rId4"/>
              </a:rPr>
              <a:t>github.com/rdpstaff/RDPTools</a:t>
            </a:r>
            <a:endParaRPr lang="en-US" dirty="0" smtClean="0"/>
          </a:p>
          <a:p>
            <a:r>
              <a:rPr lang="en-US" dirty="0" smtClean="0"/>
              <a:t>Bowtie2 for screening (if relevant)</a:t>
            </a:r>
          </a:p>
          <a:p>
            <a:pPr lvl="1"/>
            <a:r>
              <a:rPr lang="en-US" dirty="0" smtClean="0">
                <a:hlinkClick r:id="rId5"/>
              </a:rPr>
              <a:t>https</a:t>
            </a:r>
            <a:r>
              <a:rPr lang="en-US" dirty="0">
                <a:hlinkClick r:id="rId5"/>
              </a:rPr>
              <a:t>://</a:t>
            </a:r>
            <a:r>
              <a:rPr lang="en-US" dirty="0" smtClean="0">
                <a:hlinkClick r:id="rId5"/>
              </a:rPr>
              <a:t>github.com/BenLangmead/bowtie2</a:t>
            </a:r>
            <a:endParaRPr lang="en-US" dirty="0"/>
          </a:p>
        </p:txBody>
      </p:sp>
    </p:spTree>
    <p:extLst>
      <p:ext uri="{BB962C8B-B14F-4D97-AF65-F5344CB8AC3E}">
        <p14:creationId xmlns:p14="http://schemas.microsoft.com/office/powerpoint/2010/main" val="33808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typically produces tight sizes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876" y="1778637"/>
            <a:ext cx="2270023" cy="46541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600" y="1860755"/>
            <a:ext cx="4572000" cy="4572000"/>
          </a:xfrm>
          <a:prstGeom prst="rect">
            <a:avLst/>
          </a:prstGeom>
        </p:spPr>
      </p:pic>
    </p:spTree>
    <p:extLst>
      <p:ext uri="{BB962C8B-B14F-4D97-AF65-F5344CB8AC3E}">
        <p14:creationId xmlns:p14="http://schemas.microsoft.com/office/powerpoint/2010/main" val="3047905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smtClean="0">
                <a:solidFill>
                  <a:schemeClr val="tx1"/>
                </a:solidFill>
              </a:rPr>
              <a:t>dbcAmplicons</a:t>
            </a:r>
            <a:r>
              <a:rPr lang="en-US" dirty="0" smtClean="0">
                <a:solidFill>
                  <a:schemeClr val="tx1"/>
                </a:solidFill>
              </a:rPr>
              <a:t>:</a:t>
            </a:r>
            <a:r>
              <a:rPr lang="en" dirty="0" smtClean="0">
                <a:solidFill>
                  <a:schemeClr val="tx1"/>
                </a:solidFill>
              </a:rPr>
              <a:t> </a:t>
            </a:r>
            <a:r>
              <a:rPr lang="en" dirty="0">
                <a:solidFill>
                  <a:schemeClr val="tx1"/>
                </a:solidFill>
              </a:rPr>
              <a:t>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p>
          <a:p>
            <a:pPr marL="457200"/>
            <a:r>
              <a:rPr lang="en-US" dirty="0" smtClean="0"/>
              <a:t>Concatenates </a:t>
            </a:r>
            <a:r>
              <a:rPr lang="en-US" dirty="0" smtClean="0"/>
              <a:t>Paired-end reads</a:t>
            </a:r>
          </a:p>
          <a:p>
            <a:pPr marL="800100" lvl="1"/>
            <a:r>
              <a:rPr lang="en-US" dirty="0" smtClean="0"/>
              <a:t>Can trim off low quality ends, to some value Q</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1"/>
                </a:solidFill>
              </a:rPr>
              <a:t>Direct Classification - RDP</a:t>
            </a:r>
            <a:endParaRPr lang="en-US" dirty="0">
              <a:solidFill>
                <a:schemeClr val="tx1"/>
              </a:solidFill>
            </a:endParaRPr>
          </a:p>
        </p:txBody>
      </p:sp>
      <p:sp>
        <p:nvSpPr>
          <p:cNvPr id="3" name="Text Placeholder 2"/>
          <p:cNvSpPr>
            <a:spLocks noGrp="1"/>
          </p:cNvSpPr>
          <p:nvPr>
            <p:ph idx="1"/>
          </p:nvPr>
        </p:nvSpPr>
        <p:spPr/>
        <p:txBody>
          <a:bodyPr>
            <a:normAutofit lnSpcReduction="10000"/>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(though website implies </a:t>
            </a:r>
            <a:r>
              <a:rPr lang="en-US" dirty="0" err="1" smtClean="0"/>
              <a:t>fastq</a:t>
            </a:r>
            <a:r>
              <a:rPr lang="en-US" dirty="0" smtClean="0"/>
              <a:t>) </a:t>
            </a:r>
            <a:r>
              <a:rPr lang="en-US" dirty="0" smtClean="0"/>
              <a:t>files</a:t>
            </a:r>
          </a:p>
          <a:p>
            <a:pPr lvl="1"/>
            <a:r>
              <a:rPr lang="en-US" dirty="0" smtClean="0"/>
              <a:t>Can be slow</a:t>
            </a:r>
          </a:p>
          <a:p>
            <a:pPr lvl="1"/>
            <a:r>
              <a:rPr lang="en-US" dirty="0" smtClean="0"/>
              <a:t>Down to genus only (for 16s, species for ITS)</a:t>
            </a:r>
          </a:p>
          <a:p>
            <a:pPr lvl="1"/>
            <a:r>
              <a:rPr lang="en-US" dirty="0" err="1" smtClean="0"/>
              <a:t>Kmer</a:t>
            </a:r>
            <a:r>
              <a:rPr lang="en-US" dirty="0" smtClean="0"/>
              <a:t> database </a:t>
            </a:r>
            <a:r>
              <a:rPr lang="en-US" dirty="0" smtClean="0"/>
              <a:t>are based on whole 16s</a:t>
            </a:r>
          </a:p>
          <a:p>
            <a:pPr lvl="1"/>
            <a:r>
              <a:rPr lang="en-US" dirty="0" smtClean="0"/>
              <a:t>Cannot group together unknown OTUs that represent unique taxa</a:t>
            </a:r>
          </a:p>
          <a:p>
            <a:pPr lvl="1"/>
            <a:endParaRPr lang="en-US" dirty="0" smtClean="0"/>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1"/>
                </a:solidFill>
              </a:rPr>
              <a:t>Direct classification vs clustering</a:t>
            </a:r>
            <a:endParaRPr lang="en-US" dirty="0">
              <a:solidFill>
                <a:schemeClr val="tx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smtClean="0">
                <a:solidFill>
                  <a:srgbClr val="FF0000"/>
                </a:solidFill>
              </a:rPr>
              <a:t>I DISAGREE</a:t>
            </a:r>
          </a:p>
          <a:p>
            <a:pPr marL="0" indent="0">
              <a:buNone/>
            </a:pPr>
            <a:r>
              <a:rPr lang="en-US" dirty="0" smtClean="0"/>
              <a:t>Shared </a:t>
            </a:r>
            <a:r>
              <a:rPr lang="en-US" dirty="0"/>
              <a:t>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amplicons remain in the </a:t>
            </a:r>
            <a:r>
              <a:rPr lang="en-US" dirty="0" smtClean="0"/>
              <a:t>pool.</a:t>
            </a:r>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Reasons why I’m not a fan</a:t>
            </a:r>
            <a:endParaRPr lang="en-US" dirty="0">
              <a:solidFill>
                <a:schemeClr val="tx1"/>
              </a:solidFill>
            </a:endParaRPr>
          </a:p>
        </p:txBody>
      </p:sp>
      <p:sp>
        <p:nvSpPr>
          <p:cNvPr id="4" name="Content Placeholder 3"/>
          <p:cNvSpPr>
            <a:spLocks noGrp="1"/>
          </p:cNvSpPr>
          <p:nvPr>
            <p:ph idx="1"/>
          </p:nvPr>
        </p:nvSpPr>
        <p:spPr/>
        <p:txBody>
          <a:bodyPr/>
          <a:lstStyle/>
          <a:p>
            <a:pPr marL="457200" indent="-457200">
              <a:buFont typeface="+mj-lt"/>
              <a:buAutoNum type="arabicPeriod"/>
            </a:pPr>
            <a:r>
              <a:rPr lang="en-US" dirty="0" smtClean="0"/>
              <a:t>Little to no </a:t>
            </a:r>
            <a:r>
              <a:rPr lang="en-US" dirty="0"/>
              <a:t>biological rational to any of the clustering parameters</a:t>
            </a:r>
            <a:r>
              <a:rPr lang="en-US" dirty="0" smtClean="0"/>
              <a:t>, modify the parameters to get a result you like.</a:t>
            </a:r>
          </a:p>
          <a:p>
            <a:pPr marL="457200" indent="-457200">
              <a:buFont typeface="+mj-lt"/>
              <a:buAutoNum type="arabicPeriod"/>
            </a:pPr>
            <a:r>
              <a:rPr lang="en-US" dirty="0"/>
              <a:t>D</a:t>
            </a:r>
            <a:r>
              <a:rPr lang="en-US" dirty="0" smtClean="0"/>
              <a:t>ependent </a:t>
            </a:r>
            <a:r>
              <a:rPr lang="en-US" dirty="0"/>
              <a:t>on ordering</a:t>
            </a:r>
            <a:r>
              <a:rPr lang="en-US" dirty="0" smtClean="0"/>
              <a:t>, reorder our reads you can get different set of OTUs. Often not repeatable from run to run.</a:t>
            </a:r>
          </a:p>
          <a:p>
            <a:pPr marL="457200" indent="-457200">
              <a:buFont typeface="+mj-lt"/>
              <a:buAutoNum type="arabicPeriod"/>
            </a:pPr>
            <a:r>
              <a:rPr lang="en-US" dirty="0" smtClean="0"/>
              <a:t>3% (or any other cutoff) is BS.</a:t>
            </a:r>
          </a:p>
          <a:p>
            <a:pPr marL="457200" indent="-457200">
              <a:buFont typeface="+mj-lt"/>
              <a:buAutoNum type="arabicPeriod"/>
            </a:pPr>
            <a:r>
              <a:rPr lang="en-US" dirty="0" smtClean="0"/>
              <a:t>Most </a:t>
            </a:r>
            <a:r>
              <a:rPr lang="en-US" dirty="0" smtClean="0"/>
              <a:t>clustering algorithms </a:t>
            </a:r>
            <a:r>
              <a:rPr lang="en-US" dirty="0" smtClean="0"/>
              <a:t>do </a:t>
            </a:r>
            <a:r>
              <a:rPr lang="en-US" dirty="0"/>
              <a:t>not consider sequencing errors</a:t>
            </a:r>
            <a:r>
              <a:rPr lang="en-US" dirty="0" smtClean="0"/>
              <a:t>.</a:t>
            </a:r>
          </a:p>
          <a:p>
            <a:pPr marL="457200" indent="-457200">
              <a:buFont typeface="+mj-lt"/>
              <a:buAutoNum type="arabicPeriod"/>
            </a:pPr>
            <a:r>
              <a:rPr lang="en-US" dirty="0" smtClean="0"/>
              <a:t>If you generate more data you have to start the clustering process all over again as population </a:t>
            </a:r>
            <a:r>
              <a:rPr lang="en-US" dirty="0" smtClean="0"/>
              <a:t>of sequences matters</a:t>
            </a:r>
            <a:r>
              <a:rPr lang="en-US" dirty="0" smtClean="0"/>
              <a:t>.</a:t>
            </a:r>
          </a:p>
          <a:p>
            <a:pPr marL="457200" indent="-457200">
              <a:buFont typeface="+mj-lt"/>
              <a:buAutoNum type="arabicPeriod"/>
            </a:pPr>
            <a:r>
              <a:rPr lang="en-US" dirty="0" smtClean="0"/>
              <a:t>I’m sure there is more</a:t>
            </a:r>
            <a:endParaRPr lang="en-US" dirty="0"/>
          </a:p>
          <a:p>
            <a:endParaRPr lang="en-US" dirty="0"/>
          </a:p>
        </p:txBody>
      </p:sp>
    </p:spTree>
    <p:extLst>
      <p:ext uri="{BB962C8B-B14F-4D97-AF65-F5344CB8AC3E}">
        <p14:creationId xmlns:p14="http://schemas.microsoft.com/office/powerpoint/2010/main" val="11764836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8077200" cy="1143200"/>
          </a:xfrm>
        </p:spPr>
        <p:txBody>
          <a:bodyPr anchor="ctr"/>
          <a:lstStyle/>
          <a:p>
            <a:r>
              <a:rPr lang="en-US" dirty="0" smtClean="0">
                <a:solidFill>
                  <a:schemeClr val="tx1"/>
                </a:solidFill>
              </a:rPr>
              <a:t>OTU clustering Comparison</a:t>
            </a:r>
            <a:endParaRPr lang="en-US" dirty="0">
              <a:solidFill>
                <a:schemeClr val="bg1"/>
              </a:solidFill>
            </a:endParaRPr>
          </a:p>
        </p:txBody>
      </p:sp>
      <p:sp>
        <p:nvSpPr>
          <p:cNvPr id="5" name="Text Box 4"/>
          <p:cNvSpPr txBox="1">
            <a:spLocks noChangeArrowheads="1"/>
          </p:cNvSpPr>
          <p:nvPr/>
        </p:nvSpPr>
        <p:spPr bwMode="auto">
          <a:xfrm>
            <a:off x="786580" y="5290233"/>
            <a:ext cx="75017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2"/>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74" r="43078"/>
          <a:stretch/>
        </p:blipFill>
        <p:spPr>
          <a:xfrm>
            <a:off x="919921" y="1543665"/>
            <a:ext cx="6395280" cy="3232004"/>
          </a:xfrm>
          <a:prstGeom prst="rect">
            <a:avLst/>
          </a:prstGeom>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tx1"/>
                </a:solidFill>
              </a:rPr>
              <a:t>Abundance</a:t>
            </a:r>
            <a:r>
              <a:rPr lang="en-US" dirty="0" smtClean="0">
                <a:solidFill>
                  <a:schemeClr val="tx1"/>
                </a:solidFill>
              </a:rPr>
              <a:t> tables and </a:t>
            </a:r>
            <a:r>
              <a:rPr lang="en-US" dirty="0" err="1" smtClean="0">
                <a:solidFill>
                  <a:schemeClr val="tx1"/>
                </a:solidFill>
              </a:rPr>
              <a:t>Biom</a:t>
            </a:r>
            <a:r>
              <a:rPr lang="en-US" dirty="0" smtClean="0">
                <a:solidFill>
                  <a:schemeClr val="tx1"/>
                </a:solidFill>
              </a:rPr>
              <a:t> files</a:t>
            </a:r>
            <a:endParaRPr lang="en" dirty="0">
              <a:solidFill>
                <a:schemeClr val="tx1"/>
              </a:solidFill>
            </a:endParaRPr>
          </a:p>
        </p:txBody>
      </p:sp>
      <p:sp>
        <p:nvSpPr>
          <p:cNvPr id="590" name="Shape 590"/>
          <p:cNvSpPr txBox="1">
            <a:spLocks noGrp="1"/>
          </p:cNvSpPr>
          <p:nvPr>
            <p:ph type="body" idx="1"/>
          </p:nvPr>
        </p:nvSpPr>
        <p:spPr>
          <a:xfrm>
            <a:off x="533397" y="3832484"/>
            <a:ext cx="8229600" cy="2558484"/>
          </a:xfrm>
          <a:prstGeom prst="rect">
            <a:avLst/>
          </a:prstGeom>
        </p:spPr>
        <p:txBody>
          <a:bodyPr vert="horz" lIns="91425" tIns="91425" rIns="91425" bIns="91425" rtlCol="0" anchor="t" anchorCtr="0">
            <a:noAutofit/>
          </a:bodyPr>
          <a:lstStyle/>
          <a:p>
            <a:pPr>
              <a:buNone/>
            </a:pPr>
            <a:r>
              <a:rPr lang="en" sz="1800" dirty="0"/>
              <a:t>Can open file in spreadsheet; lists lowest taxonomically classified level for each sample by read </a:t>
            </a:r>
            <a:r>
              <a:rPr lang="en" sz="1800" dirty="0" smtClean="0"/>
              <a:t>count</a:t>
            </a:r>
            <a:endParaRPr lang="en-US" sz="1800" dirty="0" smtClean="0"/>
          </a:p>
          <a:p>
            <a:pPr>
              <a:buNone/>
            </a:pPr>
            <a:endParaRPr lang="en-US" sz="1800" dirty="0"/>
          </a:p>
          <a:p>
            <a:pPr>
              <a:buNone/>
            </a:pPr>
            <a:r>
              <a:rPr lang="en-US" sz="1800" dirty="0" err="1" smtClean="0"/>
              <a:t>Biom</a:t>
            </a:r>
            <a:r>
              <a:rPr lang="en-US" sz="1800" dirty="0" smtClean="0"/>
              <a:t> file</a:t>
            </a:r>
          </a:p>
          <a:p>
            <a:pPr>
              <a:buNone/>
            </a:pPr>
            <a:endParaRPr lang="en-US" sz="1800" dirty="0"/>
          </a:p>
          <a:p>
            <a:pPr>
              <a:buNone/>
            </a:pPr>
            <a:r>
              <a:rPr lang="en-US" sz="1800" dirty="0"/>
              <a:t>The </a:t>
            </a:r>
            <a:r>
              <a:rPr lang="en-US" sz="1800" b="1" dirty="0">
                <a:hlinkClick r:id="rId3"/>
              </a:rPr>
              <a:t>BIOM file format</a:t>
            </a:r>
            <a:r>
              <a:rPr lang="en-US" sz="1800" dirty="0"/>
              <a:t> (canonically pronounced </a:t>
            </a:r>
            <a:r>
              <a:rPr lang="en-US" sz="1800" i="1" dirty="0"/>
              <a:t>biome</a:t>
            </a:r>
            <a:r>
              <a:rPr lang="en-US" sz="1800" dirty="0"/>
              <a:t>) is designed to be a general-use format for representing biological sample by observation contingency tables. BIOM is a recognized standard for the </a:t>
            </a:r>
            <a:r>
              <a:rPr lang="en-US" sz="1800" b="1" dirty="0">
                <a:hlinkClick r:id="rId4"/>
              </a:rPr>
              <a:t>Earth Microbiome Project</a:t>
            </a:r>
            <a:r>
              <a:rPr lang="en-US" sz="1800" dirty="0"/>
              <a:t> and is a </a:t>
            </a:r>
            <a:r>
              <a:rPr lang="en-US" sz="1800" b="1" dirty="0">
                <a:hlinkClick r:id="rId5"/>
              </a:rPr>
              <a:t>Genomics Standards Consortium</a:t>
            </a:r>
            <a:r>
              <a:rPr lang="en-US" sz="1800" dirty="0"/>
              <a:t> supported project.</a:t>
            </a:r>
            <a:endParaRPr lang="en" sz="1800" dirty="0"/>
          </a:p>
        </p:txBody>
      </p:sp>
      <p:pic>
        <p:nvPicPr>
          <p:cNvPr id="591" name="Shape 591"/>
          <p:cNvPicPr preferRelativeResize="0"/>
          <p:nvPr/>
        </p:nvPicPr>
        <p:blipFill>
          <a:blip r:embed="rId6">
            <a:alphaModFix/>
          </a:blip>
          <a:stretch>
            <a:fillRect/>
          </a:stretch>
        </p:blipFill>
        <p:spPr>
          <a:xfrm>
            <a:off x="641050" y="1405409"/>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err="1" smtClean="0"/>
              <a:t>dbcAmplicons</a:t>
            </a:r>
            <a:r>
              <a:rPr lang="en-US" dirty="0" smtClean="0"/>
              <a:t> is a data reduction </a:t>
            </a:r>
            <a:r>
              <a:rPr lang="en-US" dirty="0" smtClean="0"/>
              <a:t>pipeline, produces abundance/biome files, </a:t>
            </a:r>
            <a:r>
              <a:rPr lang="en-US" dirty="0" smtClean="0"/>
              <a:t>post processing most typically done in R.</a:t>
            </a:r>
          </a:p>
          <a:p>
            <a:r>
              <a:rPr lang="en-US" dirty="0" smtClean="0"/>
              <a:t>Include </a:t>
            </a:r>
            <a:r>
              <a:rPr lang="en-US" dirty="0" smtClean="0"/>
              <a:t>“error-correcting barcodes” </a:t>
            </a:r>
            <a:r>
              <a:rPr lang="en-US" dirty="0" smtClean="0"/>
              <a:t>in </a:t>
            </a:r>
            <a:r>
              <a:rPr lang="en-US" dirty="0" err="1" smtClean="0"/>
              <a:t>demultiplexing</a:t>
            </a:r>
            <a:endParaRPr lang="en-US" dirty="0" smtClean="0"/>
          </a:p>
          <a:p>
            <a:r>
              <a:rPr lang="en-US" dirty="0"/>
              <a:t>Identification of PCR </a:t>
            </a:r>
            <a:r>
              <a:rPr lang="en-US" dirty="0" smtClean="0"/>
              <a:t>duplicates (using UMI)</a:t>
            </a:r>
            <a:endParaRPr lang="en-US" dirty="0" smtClean="0"/>
          </a:p>
          <a:p>
            <a:r>
              <a:rPr lang="en-US" dirty="0" smtClean="0"/>
              <a:t>Replace RDP classification with another scheme</a:t>
            </a:r>
          </a:p>
          <a:p>
            <a:pPr lvl="1"/>
            <a:r>
              <a:rPr lang="en-US" dirty="0" smtClean="0"/>
              <a:t>Have ideas (for years) but no </a:t>
            </a:r>
            <a:r>
              <a:rPr lang="en-US" dirty="0" smtClean="0"/>
              <a:t>time</a:t>
            </a:r>
          </a:p>
          <a:p>
            <a:r>
              <a:rPr lang="en-US" dirty="0" smtClean="0"/>
              <a:t>Use amplicon length in classification</a:t>
            </a:r>
            <a:endParaRPr lang="en-US" dirty="0" smtClean="0"/>
          </a:p>
          <a:p>
            <a:r>
              <a:rPr lang="en-US" dirty="0" smtClean="0"/>
              <a:t>Include screening of diversity sample in preprocessing to get an idea of </a:t>
            </a:r>
            <a:r>
              <a:rPr lang="en-US" dirty="0" smtClean="0"/>
              <a:t>actual </a:t>
            </a:r>
            <a:r>
              <a:rPr lang="en-US" dirty="0" smtClean="0"/>
              <a:t>proportion in the </a:t>
            </a:r>
            <a:r>
              <a:rPr lang="en-US" dirty="0" smtClean="0"/>
              <a:t>pool</a:t>
            </a:r>
            <a:endParaRPr lang="en-US" dirty="0" smtClean="0"/>
          </a:p>
          <a:p>
            <a:r>
              <a:rPr lang="en-US" dirty="0" smtClean="0"/>
              <a:t>Incorporate the R genotyping pipeline into </a:t>
            </a:r>
            <a:r>
              <a:rPr lang="en-US" dirty="0" err="1" smtClean="0"/>
              <a:t>dbcAmplicons</a:t>
            </a:r>
            <a:endParaRPr lang="en-US" dirty="0" smtClean="0"/>
          </a:p>
          <a:p>
            <a:pPr lvl="1"/>
            <a:r>
              <a:rPr lang="en-US" dirty="0" smtClean="0"/>
              <a:t>Extend to inferring copy number (or ploidy levels</a:t>
            </a:r>
            <a:r>
              <a:rPr lang="en-US" dirty="0" smtClean="0"/>
              <a:t>)</a:t>
            </a:r>
          </a:p>
          <a:p>
            <a:r>
              <a:rPr lang="en-US" dirty="0" smtClean="0"/>
              <a:t>Correct for copy number (16s)</a:t>
            </a:r>
            <a:endParaRPr lang="en-US" dirty="0" smtClean="0"/>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Processing</a:t>
            </a:r>
            <a:endParaRPr lang="en-US" dirty="0"/>
          </a:p>
        </p:txBody>
      </p:sp>
      <p:sp>
        <p:nvSpPr>
          <p:cNvPr id="3" name="Content Placeholder 2"/>
          <p:cNvSpPr>
            <a:spLocks noGrp="1"/>
          </p:cNvSpPr>
          <p:nvPr>
            <p:ph idx="1"/>
          </p:nvPr>
        </p:nvSpPr>
        <p:spPr>
          <a:xfrm>
            <a:off x="628650" y="1825624"/>
            <a:ext cx="7886700" cy="5032376"/>
          </a:xfrm>
        </p:spPr>
        <p:txBody>
          <a:bodyPr>
            <a:normAutofit/>
          </a:bodyPr>
          <a:lstStyle/>
          <a:p>
            <a:r>
              <a:rPr lang="en-US" dirty="0" smtClean="0"/>
              <a:t>I pretty much do all of my post analysis (abundance table, Biome) in R</a:t>
            </a:r>
          </a:p>
          <a:p>
            <a:pPr lvl="1"/>
            <a:r>
              <a:rPr lang="en-US" dirty="0" smtClean="0"/>
              <a:t>Common Packages</a:t>
            </a:r>
          </a:p>
          <a:p>
            <a:pPr lvl="2"/>
            <a:r>
              <a:rPr lang="en-US" dirty="0" smtClean="0"/>
              <a:t>Vegan</a:t>
            </a:r>
          </a:p>
          <a:p>
            <a:pPr lvl="3">
              <a:buFont typeface="Wingdings" charset="2"/>
              <a:buChar char="v"/>
            </a:pPr>
            <a:r>
              <a:rPr lang="en-US" dirty="0">
                <a:hlinkClick r:id="rId2"/>
              </a:rPr>
              <a:t>https://</a:t>
            </a:r>
            <a:r>
              <a:rPr lang="en-US" dirty="0" smtClean="0">
                <a:hlinkClick r:id="rId2"/>
              </a:rPr>
              <a:t>github.com/vegandevs/vegan</a:t>
            </a:r>
            <a:endParaRPr lang="en-US" dirty="0" smtClean="0"/>
          </a:p>
          <a:p>
            <a:pPr lvl="2"/>
            <a:r>
              <a:rPr lang="en-US" dirty="0" smtClean="0"/>
              <a:t>Vegetarian</a:t>
            </a:r>
          </a:p>
          <a:p>
            <a:pPr lvl="3">
              <a:buFont typeface="Wingdings" charset="2"/>
              <a:buChar char="v"/>
            </a:pPr>
            <a:r>
              <a:rPr lang="en-US" dirty="0">
                <a:hlinkClick r:id="rId3"/>
              </a:rPr>
              <a:t>https://</a:t>
            </a:r>
            <a:r>
              <a:rPr lang="en-US" dirty="0" smtClean="0">
                <a:hlinkClick r:id="rId3"/>
              </a:rPr>
              <a:t>github.com/cran/vegetarian</a:t>
            </a:r>
            <a:endParaRPr lang="en-US" dirty="0" smtClean="0"/>
          </a:p>
          <a:p>
            <a:pPr lvl="2"/>
            <a:r>
              <a:rPr lang="en-US" dirty="0" err="1" smtClean="0"/>
              <a:t>Phyloseq</a:t>
            </a:r>
            <a:r>
              <a:rPr lang="en-US" dirty="0" smtClean="0"/>
              <a:t> (uses vegan, ade4, ape, picante)</a:t>
            </a:r>
          </a:p>
          <a:p>
            <a:pPr lvl="3">
              <a:buFont typeface="Wingdings" charset="2"/>
              <a:buChar char="v"/>
            </a:pPr>
            <a:r>
              <a:rPr lang="en-US" dirty="0">
                <a:hlinkClick r:id="rId4"/>
              </a:rPr>
              <a:t>https://joey711.github.io/phyloseq</a:t>
            </a:r>
            <a:r>
              <a:rPr lang="en-US" dirty="0" smtClean="0">
                <a:hlinkClick r:id="rId4"/>
              </a:rPr>
              <a:t>/</a:t>
            </a:r>
            <a:endParaRPr lang="en-US" dirty="0"/>
          </a:p>
          <a:p>
            <a:r>
              <a:rPr lang="en-US" dirty="0" smtClean="0"/>
              <a:t>Ecological Diversity Analysis</a:t>
            </a:r>
          </a:p>
          <a:p>
            <a:pPr lvl="1"/>
            <a:r>
              <a:rPr lang="en-US" dirty="0" smtClean="0"/>
              <a:t>how does the structure of OTU across samples/groups compare </a:t>
            </a:r>
          </a:p>
          <a:p>
            <a:r>
              <a:rPr lang="en-US" dirty="0" smtClean="0"/>
              <a:t>Ordination Analysis (multivariate analysis)</a:t>
            </a:r>
          </a:p>
          <a:p>
            <a:pPr lvl="1"/>
            <a:r>
              <a:rPr lang="en-US" dirty="0"/>
              <a:t>V</a:t>
            </a:r>
            <a:r>
              <a:rPr lang="en-US" dirty="0" smtClean="0"/>
              <a:t>isualize the relative similarity/dissimilarity across samples, test for taxa/environment relationships</a:t>
            </a:r>
          </a:p>
          <a:p>
            <a:r>
              <a:rPr lang="en-US" dirty="0" smtClean="0"/>
              <a:t>Differential Abundance Analysis (univariate analysis)</a:t>
            </a:r>
          </a:p>
          <a:p>
            <a:pPr lvl="1"/>
            <a:r>
              <a:rPr lang="en-US" dirty="0" smtClean="0"/>
              <a:t>Uses tools from RNAseq (</a:t>
            </a:r>
            <a:r>
              <a:rPr lang="en-US" dirty="0" err="1" smtClean="0"/>
              <a:t>limma</a:t>
            </a:r>
            <a:r>
              <a:rPr lang="en-US" dirty="0" smtClean="0"/>
              <a:t>, </a:t>
            </a:r>
            <a:r>
              <a:rPr lang="en-US" dirty="0" err="1" smtClean="0"/>
              <a:t>edgeR</a:t>
            </a:r>
            <a:r>
              <a:rPr lang="en-US" dirty="0" smtClean="0"/>
              <a:t>)</a:t>
            </a:r>
          </a:p>
          <a:p>
            <a:r>
              <a:rPr lang="en-US" dirty="0" smtClean="0"/>
              <a:t>Visualization (temporal, </a:t>
            </a:r>
            <a:r>
              <a:rPr lang="en-US" dirty="0" err="1" smtClean="0"/>
              <a:t>heatmaps</a:t>
            </a:r>
            <a:r>
              <a:rPr lang="en-US" smtClean="0"/>
              <a:t>, ’trees’, </a:t>
            </a:r>
            <a:r>
              <a:rPr lang="en-US" dirty="0" smtClean="0"/>
              <a:t>more)</a:t>
            </a:r>
          </a:p>
        </p:txBody>
      </p:sp>
    </p:spTree>
    <p:extLst>
      <p:ext uri="{BB962C8B-B14F-4D97-AF65-F5344CB8AC3E}">
        <p14:creationId xmlns:p14="http://schemas.microsoft.com/office/powerpoint/2010/main" val="7656408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Standardization/Normalization</a:t>
            </a:r>
            <a:endParaRPr lang="en-US" dirty="0"/>
          </a:p>
        </p:txBody>
      </p:sp>
      <p:sp>
        <p:nvSpPr>
          <p:cNvPr id="3" name="Content Placeholder 2"/>
          <p:cNvSpPr>
            <a:spLocks noGrp="1"/>
          </p:cNvSpPr>
          <p:nvPr>
            <p:ph idx="1"/>
          </p:nvPr>
        </p:nvSpPr>
        <p:spPr/>
        <p:txBody>
          <a:bodyPr/>
          <a:lstStyle/>
          <a:p>
            <a:r>
              <a:rPr lang="en-US" dirty="0" smtClean="0"/>
              <a:t>Relative (proportional) abundances</a:t>
            </a:r>
          </a:p>
          <a:p>
            <a:pPr lvl="1"/>
            <a:r>
              <a:rPr lang="en-US" dirty="0" smtClean="0"/>
              <a:t>Divide by sum of sample, values 0-100%</a:t>
            </a:r>
          </a:p>
          <a:p>
            <a:r>
              <a:rPr lang="en-US" dirty="0" err="1" smtClean="0"/>
              <a:t>LogCPM</a:t>
            </a:r>
            <a:r>
              <a:rPr lang="en-US" dirty="0" smtClean="0"/>
              <a:t> from RNAseq</a:t>
            </a:r>
          </a:p>
          <a:p>
            <a:r>
              <a:rPr lang="en-US" dirty="0" smtClean="0"/>
              <a:t>Hellinger standardization</a:t>
            </a:r>
          </a:p>
          <a:p>
            <a:pPr lvl="1"/>
            <a:r>
              <a:rPr lang="en-US" dirty="0">
                <a:hlinkClick r:id="rId2"/>
              </a:rPr>
              <a:t>http://</a:t>
            </a:r>
            <a:r>
              <a:rPr lang="en-US" dirty="0" smtClean="0">
                <a:hlinkClick r:id="rId2"/>
              </a:rPr>
              <a:t>biol09.biol.umontreal.ca/PLcourses/Section_7.7_Transformations.pdf</a:t>
            </a:r>
            <a:endParaRPr lang="en-US" dirty="0" smtClean="0"/>
          </a:p>
          <a:p>
            <a:r>
              <a:rPr lang="en-US" dirty="0" smtClean="0"/>
              <a:t>Others</a:t>
            </a:r>
          </a:p>
          <a:p>
            <a:pPr lvl="1"/>
            <a:r>
              <a:rPr lang="en-US" dirty="0" smtClean="0"/>
              <a:t>Wisconsin</a:t>
            </a:r>
          </a:p>
          <a:p>
            <a:pPr lvl="1"/>
            <a:endParaRPr lang="en-US" dirty="0" smtClean="0"/>
          </a:p>
        </p:txBody>
      </p:sp>
    </p:spTree>
    <p:extLst>
      <p:ext uri="{BB962C8B-B14F-4D97-AF65-F5344CB8AC3E}">
        <p14:creationId xmlns:p14="http://schemas.microsoft.com/office/powerpoint/2010/main" val="1972161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community analysis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669065" y="956992"/>
            <a:ext cx="5496308" cy="6681788"/>
          </a:xfrm>
        </p:spPr>
      </p:pic>
    </p:spTree>
    <p:extLst>
      <p:ext uri="{BB962C8B-B14F-4D97-AF65-F5344CB8AC3E}">
        <p14:creationId xmlns:p14="http://schemas.microsoft.com/office/powerpoint/2010/main" val="8794755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Content Placeholder 2"/>
          <p:cNvSpPr>
            <a:spLocks noGrp="1"/>
          </p:cNvSpPr>
          <p:nvPr>
            <p:ph idx="1"/>
          </p:nvPr>
        </p:nvSpPr>
        <p:spPr/>
        <p:txBody>
          <a:bodyPr>
            <a:normAutofit/>
          </a:bodyPr>
          <a:lstStyle/>
          <a:p>
            <a:r>
              <a:rPr lang="en-US" dirty="0" smtClean="0"/>
              <a:t>Host Microbe Systems Biology Core (HMSB)</a:t>
            </a:r>
          </a:p>
          <a:p>
            <a:pPr lvl="1"/>
            <a:r>
              <a:rPr lang="en-US" dirty="0">
                <a:hlinkClick r:id="rId2"/>
              </a:rPr>
              <a:t>http://</a:t>
            </a:r>
            <a:r>
              <a:rPr lang="en-US" dirty="0" smtClean="0">
                <a:hlinkClick r:id="rId2"/>
              </a:rPr>
              <a:t>www.ucdmc.ucdavis.edu/medmicro/hmsbcore/index.html</a:t>
            </a:r>
            <a:endParaRPr lang="en-US" dirty="0" smtClean="0"/>
          </a:p>
          <a:p>
            <a:pPr lvl="1"/>
            <a:r>
              <a:rPr lang="en-US" dirty="0" smtClean="0"/>
              <a:t>DNA Extractions</a:t>
            </a:r>
            <a:endParaRPr lang="en-US" dirty="0"/>
          </a:p>
          <a:p>
            <a:pPr lvl="1"/>
            <a:r>
              <a:rPr lang="en-US" dirty="0"/>
              <a:t>Library Construction</a:t>
            </a:r>
          </a:p>
          <a:p>
            <a:pPr lvl="1"/>
            <a:r>
              <a:rPr lang="en-US" dirty="0"/>
              <a:t>Data </a:t>
            </a:r>
            <a:r>
              <a:rPr lang="en-US" dirty="0" smtClean="0"/>
              <a:t>Analysis</a:t>
            </a:r>
          </a:p>
          <a:p>
            <a:r>
              <a:rPr lang="en-US" dirty="0" smtClean="0"/>
              <a:t>DNA Technologies Core</a:t>
            </a:r>
          </a:p>
          <a:p>
            <a:pPr lvl="1"/>
            <a:r>
              <a:rPr lang="en-US" dirty="0">
                <a:hlinkClick r:id="rId3"/>
              </a:rPr>
              <a:t>http://dnatech.genomecenter.ucdavis.edu</a:t>
            </a:r>
            <a:r>
              <a:rPr lang="en-US" dirty="0" smtClean="0">
                <a:hlinkClick r:id="rId3"/>
              </a:rPr>
              <a:t>/</a:t>
            </a:r>
            <a:endParaRPr lang="en-US" dirty="0" smtClean="0"/>
          </a:p>
          <a:p>
            <a:pPr lvl="1"/>
            <a:r>
              <a:rPr lang="en-US" dirty="0" smtClean="0"/>
              <a:t>Illumina Sequencing of Libraries</a:t>
            </a:r>
          </a:p>
          <a:p>
            <a:r>
              <a:rPr lang="en-US" dirty="0" smtClean="0"/>
              <a:t>Bioinformatics Core</a:t>
            </a:r>
          </a:p>
          <a:p>
            <a:pPr lvl="1"/>
            <a:r>
              <a:rPr lang="en-US" dirty="0">
                <a:hlinkClick r:id="rId4"/>
              </a:rPr>
              <a:t>http://bioinformatics.ucdavis.edu</a:t>
            </a:r>
            <a:r>
              <a:rPr lang="en-US" dirty="0" smtClean="0">
                <a:hlinkClick r:id="rId4"/>
              </a:rPr>
              <a:t>/</a:t>
            </a:r>
            <a:endParaRPr lang="en-US" dirty="0" smtClean="0"/>
          </a:p>
          <a:p>
            <a:pPr lvl="1"/>
            <a:r>
              <a:rPr lang="en-US" dirty="0" smtClean="0"/>
              <a:t>Experimental design</a:t>
            </a:r>
          </a:p>
          <a:p>
            <a:pPr lvl="1"/>
            <a:r>
              <a:rPr lang="en-US" dirty="0" smtClean="0"/>
              <a:t>Data analysis</a:t>
            </a:r>
          </a:p>
          <a:p>
            <a:pPr lvl="1"/>
            <a:r>
              <a:rPr lang="en-US" dirty="0" smtClean="0"/>
              <a:t>Custom analysis</a:t>
            </a:r>
            <a:endParaRPr lang="en-US" dirty="0"/>
          </a:p>
        </p:txBody>
      </p:sp>
    </p:spTree>
    <p:extLst>
      <p:ext uri="{BB962C8B-B14F-4D97-AF65-F5344CB8AC3E}">
        <p14:creationId xmlns:p14="http://schemas.microsoft.com/office/powerpoint/2010/main" val="1734542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HTS 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Stages to Data Science</a:t>
            </a:r>
            <a:endParaRPr lang="en-US" dirty="0"/>
          </a:p>
        </p:txBody>
      </p:sp>
      <p:sp>
        <p:nvSpPr>
          <p:cNvPr id="4" name="Content Placeholder 3"/>
          <p:cNvSpPr>
            <a:spLocks noGrp="1"/>
          </p:cNvSpPr>
          <p:nvPr>
            <p:ph idx="1"/>
          </p:nvPr>
        </p:nvSpPr>
        <p:spPr/>
        <p:txBody>
          <a:bodyPr/>
          <a:lstStyle/>
          <a:p>
            <a:endParaRPr lang="en-US"/>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Davis-theme" id="{AE972D25-45FB-BE40-B213-B935FB0AD6AD}" vid="{D73787BA-0B09-294F-A9E2-4655B76E42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UCDavis-theme</Template>
  <TotalTime>16363</TotalTime>
  <Words>2998</Words>
  <Application>Microsoft Macintosh PowerPoint</Application>
  <PresentationFormat>On-screen Show (4:3)</PresentationFormat>
  <Paragraphs>532</Paragraphs>
  <Slides>63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Calibri</vt:lpstr>
      <vt:lpstr>Calibri Light</vt:lpstr>
      <vt:lpstr>Cambria Math</vt:lpstr>
      <vt:lpstr>Mangal</vt:lpstr>
      <vt:lpstr>ＭＳ Ｐゴシック</vt:lpstr>
      <vt:lpstr>Times New Roman</vt:lpstr>
      <vt:lpstr>Wingdings</vt:lpstr>
      <vt:lpstr>Arial</vt:lpstr>
      <vt:lpstr>UCDavis-theme</vt:lpstr>
      <vt:lpstr>Microbial Community Profiling Matt Settles, PhD University of California, Davis settles@ucdavis.edu </vt:lpstr>
      <vt:lpstr>Disclaimer</vt:lpstr>
      <vt:lpstr>Outline</vt:lpstr>
      <vt:lpstr>Bioinformatics IS a Data Science</vt:lpstr>
      <vt:lpstr>The data deluge</vt:lpstr>
      <vt:lpstr>Reality</vt:lpstr>
      <vt:lpstr>Data Science</vt:lpstr>
      <vt:lpstr>HTS Experiment Philosophy</vt:lpstr>
      <vt:lpstr>7 Stages to Data Science</vt:lpstr>
      <vt:lpstr>Bioinformatics done well</vt:lpstr>
      <vt:lpstr>Substrate</vt:lpstr>
      <vt:lpstr>Environment</vt:lpstr>
      <vt:lpstr>Prerequisites</vt:lpstr>
      <vt:lpstr>Bioinformatics</vt:lpstr>
      <vt:lpstr>THE Bottom Line</vt:lpstr>
      <vt:lpstr>Amplicons vs. Metagenomics</vt:lpstr>
      <vt:lpstr>Metagenomic Sequencing Designs</vt:lpstr>
      <vt:lpstr>Experimental Design: Community profiling</vt:lpstr>
      <vt:lpstr>General rules for preparing samples</vt:lpstr>
      <vt:lpstr>Proposal Stage – Reads per sample</vt:lpstr>
      <vt:lpstr>Rarefaction curves</vt:lpstr>
      <vt:lpstr>Take Homes</vt:lpstr>
      <vt:lpstr>Cost Estimation</vt:lpstr>
      <vt:lpstr>Sequencing</vt:lpstr>
      <vt:lpstr>Illumina sequencing</vt:lpstr>
      <vt:lpstr>Genomic Reduction</vt:lpstr>
      <vt:lpstr>Illumina HISEQ sequencing</vt:lpstr>
      <vt:lpstr>Illumina MISEQ SEQUENCING</vt:lpstr>
      <vt:lpstr>Double barcoded primer design</vt:lpstr>
      <vt:lpstr>Microbial community analysis</vt:lpstr>
      <vt:lpstr>Amplicons: Common Approach</vt:lpstr>
      <vt:lpstr>Amplicons: Two Step PCR Approach</vt:lpstr>
      <vt:lpstr>Multiplex Samples</vt:lpstr>
      <vt:lpstr>Multiplex Amplicon Targets</vt:lpstr>
      <vt:lpstr>dbcAmplicons</vt:lpstr>
      <vt:lpstr>Primer Design</vt:lpstr>
      <vt:lpstr>Template Specific Primer Design</vt:lpstr>
      <vt:lpstr>QC: what is a “good” PCR library?</vt:lpstr>
      <vt:lpstr>Pooling Samples/Amplicons</vt:lpstr>
      <vt:lpstr>Nucleotide diversity</vt:lpstr>
      <vt:lpstr>Amplicon runs are Low Complexity</vt:lpstr>
      <vt:lpstr>Benefits/Drawbacks</vt:lpstr>
      <vt:lpstr>Common Analysis Workflow</vt:lpstr>
      <vt:lpstr>Common workflows</vt:lpstr>
      <vt:lpstr>dbcAmplicons</vt:lpstr>
      <vt:lpstr>Sequencing</vt:lpstr>
      <vt:lpstr>Bioinformatics</vt:lpstr>
      <vt:lpstr>Downstream Analysis</vt:lpstr>
      <vt:lpstr>Supplemental Scripts</vt:lpstr>
      <vt:lpstr>dbcAmplicons: dependent software</vt:lpstr>
      <vt:lpstr>Flash2 – overlapping of reads</vt:lpstr>
      <vt:lpstr>Flash2 typically produces tight sizes</vt:lpstr>
      <vt:lpstr>dbcAmplicons: classify</vt:lpstr>
      <vt:lpstr>Direct Classification - RDP</vt:lpstr>
      <vt:lpstr>Direct classification vs clustering</vt:lpstr>
      <vt:lpstr>Reasons why I’m not a fan</vt:lpstr>
      <vt:lpstr>OTU clustering Comparison</vt:lpstr>
      <vt:lpstr>Abundance tables and Biom files</vt:lpstr>
      <vt:lpstr>Future Directions</vt:lpstr>
      <vt:lpstr>Post Processing</vt:lpstr>
      <vt:lpstr>Standardization/Normalization</vt:lpstr>
      <vt:lpstr>Multi community analysis</vt:lpstr>
      <vt:lpstr>Getting Help</vt:lpstr>
    </vt:vector>
  </TitlesOfParts>
  <Company>University of Idaho</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276</cp:revision>
  <cp:lastPrinted>2016-03-21T15:58:52Z</cp:lastPrinted>
  <dcterms:created xsi:type="dcterms:W3CDTF">2015-07-10T12:57:18Z</dcterms:created>
  <dcterms:modified xsi:type="dcterms:W3CDTF">2017-03-13T19:42:48Z</dcterms:modified>
</cp:coreProperties>
</file>